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7" r:id="rId4"/>
    <p:sldId id="258" r:id="rId5"/>
    <p:sldId id="262" r:id="rId6"/>
    <p:sldId id="259" r:id="rId7"/>
    <p:sldId id="260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2743200"/>
            <a:ext cx="6553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dirty="0" smtClean="0"/>
              <a:t>A guide to </a:t>
            </a:r>
            <a:r>
              <a:rPr lang="en-CA" sz="4000" b="1" dirty="0" smtClean="0"/>
              <a:t>native</a:t>
            </a:r>
            <a:r>
              <a:rPr lang="en-CA" sz="4000" dirty="0" smtClean="0"/>
              <a:t>, </a:t>
            </a:r>
            <a:r>
              <a:rPr lang="en-CA" sz="4000" b="1" dirty="0" smtClean="0"/>
              <a:t>salt tolerant</a:t>
            </a:r>
            <a:r>
              <a:rPr lang="en-CA" sz="4000" dirty="0" smtClean="0"/>
              <a:t> plant species available at Cornhill Nursery</a:t>
            </a:r>
            <a:endParaRPr lang="en-CA" sz="4000" dirty="0"/>
          </a:p>
        </p:txBody>
      </p:sp>
      <p:sp>
        <p:nvSpPr>
          <p:cNvPr id="4" name="Rectangle 3"/>
          <p:cNvSpPr/>
          <p:nvPr/>
        </p:nvSpPr>
        <p:spPr>
          <a:xfrm>
            <a:off x="381000" y="533400"/>
            <a:ext cx="8382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CA" sz="60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Riparian zones enhancement project</a:t>
            </a:r>
            <a:endParaRPr lang="en-CA" sz="6000" b="1" dirty="0">
              <a:ln w="18000">
                <a:solidFill>
                  <a:srgbClr val="0070C0"/>
                </a:solidFill>
                <a:prstDash val="solid"/>
                <a:miter lim="800000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Picture 4" descr="http://wpe.wetlands.org/bundles/voidwalkerswpe/images/EC_logo.png"/>
          <p:cNvPicPr>
            <a:picLocks noChangeAspect="1" noChangeArrowheads="1"/>
          </p:cNvPicPr>
          <p:nvPr/>
        </p:nvPicPr>
        <p:blipFill>
          <a:blip r:embed="rId2" cstate="print">
            <a:lum bright="10000" contrast="40000"/>
          </a:blip>
          <a:srcRect t="15686" b="59216"/>
          <a:stretch>
            <a:fillRect/>
          </a:stretch>
        </p:blipFill>
        <p:spPr bwMode="auto">
          <a:xfrm>
            <a:off x="0" y="6394425"/>
            <a:ext cx="3810000" cy="463575"/>
          </a:xfrm>
          <a:prstGeom prst="rect">
            <a:avLst/>
          </a:prstGeom>
          <a:noFill/>
        </p:spPr>
      </p:pic>
      <p:pic>
        <p:nvPicPr>
          <p:cNvPr id="6" name="Picture 10" descr="http://3c2y.goldnet.ca/images/logos/eco-actio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5642608"/>
            <a:ext cx="1828800" cy="1139191"/>
          </a:xfrm>
          <a:prstGeom prst="rect">
            <a:avLst/>
          </a:prstGeom>
          <a:noFill/>
        </p:spPr>
      </p:pic>
      <p:pic>
        <p:nvPicPr>
          <p:cNvPr id="7" name="Picture 6" descr="Y:\TimeMachineBackup\APRSE\APRSE\New Logo\LOGO APRSE COULEUR LARG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71949" y="4800600"/>
            <a:ext cx="380010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Evergreens</a:t>
            </a: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524000"/>
            <a:ext cx="32933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 smtClean="0"/>
              <a:t>Tamarack (</a:t>
            </a:r>
            <a:r>
              <a:rPr lang="en-CA" sz="2400" b="1" i="1" dirty="0" err="1" smtClean="0"/>
              <a:t>Larix</a:t>
            </a:r>
            <a:r>
              <a:rPr lang="en-CA" sz="2400" b="1" i="1" dirty="0" smtClean="0"/>
              <a:t> </a:t>
            </a:r>
            <a:r>
              <a:rPr lang="en-CA" sz="2400" b="1" i="1" dirty="0" err="1" smtClean="0"/>
              <a:t>laricina</a:t>
            </a:r>
            <a:r>
              <a:rPr lang="en-CA" sz="2400" b="1" dirty="0" smtClean="0"/>
              <a:t>)</a:t>
            </a:r>
          </a:p>
          <a:p>
            <a:r>
              <a:rPr lang="en-CA" sz="2400" dirty="0" smtClean="0"/>
              <a:t>Max. height: 20m</a:t>
            </a:r>
            <a:endParaRPr lang="en-CA" sz="2400" dirty="0"/>
          </a:p>
        </p:txBody>
      </p:sp>
      <p:pic>
        <p:nvPicPr>
          <p:cNvPr id="22530" name="Picture 2" descr="http://www.alaskawildflowers.us/Site_images/Indices_Images/Pinaceae_Images/S0610071736-L.-laricina_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514600"/>
            <a:ext cx="3048000" cy="40605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532" name="AutoShape 4" descr="data:image/jpeg;base64,/9j/4AAQSkZJRgABAQAAAQABAAD/2wCEAAkGBhMSERMUEhQWFRQVFhUUFBUXFBQVFBAUFRQVFRQVFBQXGyYeGBkkGhUUHy8hIycpLCwtFR8xNjAqNSYrLikBCQoKDgwOGg8PGikfHCQpKSwsKSkpKS8sLCwpLCwsLCkpKSkpLCkpKSksKSwpKSwsKSksLCwsLCkpKSwsLCksKf/AABEIAKAA8AMBIgACEQEDEQH/xAAbAAACAwEBAQAAAAAAAAAAAAAEBQIDBgEAB//EADwQAAIBBAEDAwIFAgQEBQUAAAECAwAEERIhBRMxIkFRBmEUIzJScUJiM4GRoRVTcvAHJMHD0UOChJOy/8QAGgEAAwEBAQEAAAAAAAAAAAAAAQIDBAAFBv/EACQRAAICAgICAgIDAAAAAAAAAAABAhEDIRIxBEETUQXwMmGR/9oADAMBAAIRAxEAPwC26nUnik3V1Uik9r1s7cniibq6DCtDyKSPA+NxZlr9juftRdo3ih71Mtmq45sVmtWbquI9ZwBXWuRis/Pf/ehv+Kk8UJpCrC2agT/FVzzGksPUOKZRNsB71CgOFdngTmuuuauMfFRjfmmiAGa0weRU4UApksRb2qmW0I9qLgDnegW4i+Kz9+3NaSWs/wBSi5pF2WxdiljXlFdYVxTVzd6LitVk1Ler4YwaXoS6KEY0R2zREdvRcKDPNLyElMW9jmpGHFMSVGal02Ve4NgpTnfPujekkH5Gf9qIvNivH2r0MBrZdU6FGltFKiDe3kMNzjkSKx3hm/hlOKXdV6ekMqKo4McbH7k5DEfzj/eg7SJrKn0FWnUpyoSRRKqgYDJllHsQ49Q/mjJ1gn/W7q68KHbIH8SAZ/1oG06m0ZyjEMcDjkn4GP8A0p/0nrEEmpuottVZXYqcSR8Zm8cugcFgP6WDDBHKx3ozNO7QP0y5mthhSJYXzvDJ6gPH9XjkHIprD1goo/DnaMH1Wso/NQeCIpD/APyayU13JA0/O2hZARnVdchHYLwfSYsZ4OR5pg/Ve2o2fkBQjvF6hnKiUOOWI1Zuc5IptoEsbuxz1lYrmMdssrROGQnKshGdlz9j/pjikVyYS8gnjxO6YEykrlveTVeCSDhh4YHPznnTpZmcPaAyMSSysV7bqAuQO4fU/Iz/ANQ+9OOsXEDtFHd2skMroSjR5UhwfAA2Vh/A/nFBNsMIyjr0YtHIohbg1XCwNT1rlOi0kiMilqDlgpiDXhFk00VYOVCSe0OOaD/DkGtfLZggUpv7TBpmVhlvQtjQrTOxuNaHaPNdEJFT7GlTGU19Q8Nzk0BMxq/py5bmuSEcKVm26RFkDijbqy+1D9InCqBVvUOoek1s0onmSty0I7iEAnFJOoW+aazXFByDasTezZBtGamtTmhnTFaeS1yKS30GKeMjZjyWAUZayEe1URwE0ZBHijJlJtFhlbHxXoSXzgjIUsATy+MZCY8nGTj7GvSzFcFTggggjggjkHPtzg01v5IMxXSSbsHHdVB2JNgAQ+i/4cgPOVypKg8EkUsUTSXZZ061S5ltoNgpY6tKAZRudmjJHB0zhWX+nVj74FPSnVptO2gZ51wuMRqsh7bxE+QmWQD41NS6qN5FnXBFwu4K45mTBcMP6X2AOCPDg+9F9N6iY7hZkC5fPc2UHZtkkkOuAB52X3HHxRFb0aq0tlNqJP1QOjRSYO7fhw5CMxwMywtjP9rj4pB1/pjm2jlIy8KmByD41JeGTjyrJkc0z+mLiMW/acvJbvbmS440e2KbKxV8ckkHU/yD7Yj0yzNqblLp/wAq4tg8LDDRSlBsUz/zFXKj51+4ovZlVqTMd0+N2KyBGYBwVUMUMunrdVkByGAxjXJyRgU++o3eVY7mGRpIWBjVmP5kco2doZx430LDPhw2fJNDyXxtIbNgkcqxSXSlJF3jfcryRkHlCpBHI81Z1BoblDNa7RlvTPbtIrcjGro2cnn9LOAcjGTmuSo1a79GenndkBGSgZFPPBYL+WG+TqpH+R+a0f1HMrzRRhx+XEkaYUerVfzGZifQn68Hk/b3rPW7AyNuPBJwPThuATgjgZGccew4rUfTX0HPeSGST8qDJMkrZwfcRIP1MTkDAz7D4pbBJJyQF03odxfSxpGuIjkI7D0Iqn1yNjnlsnPjJx7VtesdL6X0yBRLpNLJEMP+asuDnEsC7FQScHbI8fFK/qO6MaPFC3bhK6tLJJFEw44jYL69PiMKSR54yK+c9S6rNPIXnlaV/GzMWOOfBNcvsooex1+HIHFRJNNDjFDTRDzTSgjKpAYc1NJDUZFx4rqMKVOkF7DVuOKHuVzzXAa67ZpGxKoEVOaYiIYpdI+DRME3GK4aV9g13bc1yGPDA0wdM81U0dFSo5T1QZD1PWuS3LSGg1t6a9NQZwaqpctMnKo7BP8Ah8jeBxXHs2UZ9hjP8nwK11rbCjOl3KRs0cw2hk4b3xn9w/qX3wfBGRg1R41WiXy7Mb03pjTckYjBZXfZRodRjPkjlkxkAHOAQTXLz6XeLEr6ssdwYpAP6Wj1lGdsZDrtj34xjNaeboQs5t42DW8qtG7M2ywhuFZ5V/VA2cFsAj39Sq1W/hTJAynDdwJBLnHouIjtaOxHAywMJI49QPgiocSiyU7XRg76zLSyueS0kjE/JZyxJ/1zQMqgcVpJLA9xYz6SxVAX9IXOoUuT+n0shPxk1neowFWIPBBIPvyCQeffkUnstCTb2DzW+RR8VshLSWo5ZGWW1f1toR6jC+MyKPPs64/qAJoFLgYxVH4gqwZSQVIIIOCpB4II5BB+KdM0RvoPtoB2yM4x6j8f2S/wM6t9mPwKlJcgmFufy9UkGOCvKK33OpAPHkfene6zoZ48d2MBicKUdsYkLoAMHkEjXDbDIGCx904u07SRyxs5xqG4L4wRnYBQRj3Px/FTlk4noeL4MvIjybpFdpO0MMuu0imCFXGMlT+JbZF9tdQ/H91aGTqtt+HWOcYim5eI+nRiCwkt850dQULD9PrABzkVneq9MDOgJMTZ7t0gyBAignYD+lsFgVzwXTB5NZfqXUnmlaRieSdQTnRSSQoJ/n/XNPHas8/N4nGfF9r9Rqeq9CzFsC88ERBZ4sf4QDASYbhWxqCD+3/RBa2BlnCWQmkY8DZVVgTwdirFQvPJJAx5r6Z/4a/Qd1Lby/ii1vaSAEqyASzrwc5f/DUAcEjPqyB4NU/WH1D0y1tzH0tA53CSEd9rdlCnIm2IWU5wQCWBK5ORweTfRWGNxX2fOPqPpk1rdPFcYWVdN8EOBsqnIKnB4Ip31j6vbsLFDeSvqAgUq8WOMMVC4Hz+oknNZC4uGdmdiSzklieSxJySajDJj/vx/FUo5xRY+TyagFokuMUOnJpbAmPF6ial+Oz5pbIDXFpeRHggue6oUXeDVM0lDZopFIwVDm3u80YSSKRWz4NOrMk0rRHJGiiZqhb3GDzR03T88ig0sDnxXATTQzjfIrwjOausrI4JwcDGT7DJwMnwOeKaN0wfl4YkTIe02AB3112hkHsdsqCCP8SNvBNKQb3SAkhx5BBwGAIIyDyDz7YI5+9TD45q62uC8JRjgrrKoPlUUCNy6gbL6GDYIzjBAIxVtvErQzPwdVj1592kHI+RqG8/Pz4L0I0/ZGLqrfNPLW8SdQuNW8BR4JJ/+iW9z/ymPP8AQwOAcbISKZ23UF7WnZjLDxIGdGI5JEg5V/PnA8eaZTfsE8f0OxfPaBjr3IWBLoB7E4aSLP8AntGfPIOMkV3psSQyKU/MtbldF5Op24VM+3g6k8grr5ApY/X2eMpKCGHKyHLZYD+o+H4A5JV8DnbxQsF72hIkZDRSf4kRU5RuMyxICCTxyAQTqD6SFNM5JgjC1TGqW3Zuzt+YBItyrY4miL4kOP3B9gw+XHsgpb9a9KCXUuBgElh8c+SPsfP+dOOn9WBUd38yQbSRtHyJ+ArlM44kUasOCHC5AYLmX1VEk0EcyHCoo5GT3otR6o8+HGpBRv0lW5IU6hpVoZWpIwUf05NJFJLEFZYlZ5AHHcjUFRs0fnB2yCMjAPPGKGuLKNiTBt20iRnMhGd/SkgAA95Gwo+PJrVP1WCCZJYceuIRSRquYpo3iCSSEH9DHnaMj9aZBIOaV2yoFkiVVJlUnuHP5OCWZgmP0ohbPuc5BOoFBM3KX2R6dCixxETLGRu0iyLjJc64T92UABBxx81C4uYImZo8sCfQDjVB7kYPPPjP+5AonrUDXc0e0jhY4tnBzJ+DtUGY9sfqmZfWV+XGSBnXN317AWPaiIXwA7sxAHAJxjLEDJPjJOAABQeLls9jx/M4RSS2jU9I6ObrWCKVVN2wVTJ6VQRku7HXO2cBQPc5+BX0JPpvp3Q7R52aO4u1ICSSIGxIc4WOIN6fB5zn5PtXxzo/V374JYrlSilQPy/SQui8ePPtzRnS7JrmZ3uHIWNQTJJHJJGvqAG5QHVfUW5IB/zrknHRLyMkckuS9h/1T/4o3l6SrP2ojx24/wBuf6ieWOPvzQnVbhDB2rfvG3jyEbXRbiTh5JJhsRsF1AA9hSjq9skczrG4lQH0yBSoYeR6T/P+1Lmp4pejNdlgXNdaDFeiNFqvzXNkm6AZM1GN+aZSWufFDiyOa7kqBzQzeL3oGYU10zQ8ltmoxZKLE7nmuJHmmD9Ppz9P9JjlPZKfmFg0TBipk1GXgO2UXYAlXxw3BJDcWTKc0Lek9Akm30HKKW8H1EBm0B/cVSQgHzofenfQLH1rkAg+nkbDDgr49zzx98GtL9KrHbz4BbSTRN5IxG8EgbaMsNjwHGjccZHPqAqvKq82IxGUeVe36sQsCXjK85wVUY9shx4AAH9mPJlbtAkkSDVVAO0ayhtcAphVTUkkgtlmbPwoqoWGOcEA45xxyMgA/wAVxZVMrRqCCkEyDkEEatPGy4AwMELj218mjr+fENmvt25ZPsS82hOP4iFCSRKWj1rZ7YCYWTBxlhpLwSV9XpBIyNWOrDjKnyHa9SMLlTlY3bV1bJEMoHpDhhyPuRyp5B1YUVbsdhhtPffYroAMlthyMY9uaI6hbRGRDI6Shk0YIojdwB4MQX2IUjXnglcHCFLSNGLDPJByUdIWyQyfiXlIaTCmYgkktENkuIWyTzjIycnMP9+ar6TB+aLcuVjYxRtIBz2mlVEkCk852Q//AHZquzkfYw7HuK6yWTsBvsFwnqwUZJURR5wWRR4LUfZTQTxXGIykixM0PJBhONtB7FQVZRkbDSPBBLU7ZSMFySmbDqP0b09I+2vLjnuks7F8YO2CoKf2jArHfUvQFtSjRvujcNwR23I2AGScqQD55BUjmnnRfqBGhuZmXHZW2KKzFg7XAbLOeMqHU4AA+DmnsHU2nIHDKWB14weeMff/AOaz209nuywYM2Ooaa9nzi06k6cKzKG8gH0txgbIeG/zHvXo7JLiTQKA+CQITpLIQPEcLHtu/vqpRjzjJ4q/rX07PaEmSNkjLMI2JUgjlgp1JKsB7HBOOM0Nf9GlVdniZRjIkCgqcYIKyrlfg5B4qiZ884fHLYV02xcwGdZBJGZSnaIETu0eS7FiSIpzGVYcsGCuGzgAtra6BW5U4eJk7qE+hw+w21B8M3pOORujYPJNC/Uc+iyvlHS6VSzR7duWaI5juY9ssGJYxSRsdgZATkMCM10u12YROzmMOGKo2HKIrse0X/LU4JY7EcIfODVXQXDk9HurdPlW5UOrl5FMYVlLOGCKFjx5LYK4H9wxwVy5+m+lagl1Du57bxkM6wEuQscigEs4YNIYwCSRGuDs2pnWJ724uisZm2aON0llaGMRx3CEEytCo9nKoow5yfSc60gsUwVSCQz6ZK5ka2a4312WBJQVZcLjBAkbbOMDAKRdxGX1YkUWIp5GVRgvDHJFNdXXAZe/KqhIsFmztvgkkbjBHzqZgSdRgZJAzkgZ4GeM4HvWn+pLcWwaI2XbZ/UJpJLhzyEZhEMRx5BOCdD5wPk5QinKxVGi+gIFe/hDhSCWwHUMhfRtQwLoMfyw/wA6+g/VwLK0T3UhKYIt1t0it/bU4jkK+OQSGr5b0FlEybRNOpbDQqzK0oIIwrKCQ3uPuPetXNDAirLbTiSJ21Mb4S5t2OTrLGOGHB/MXgn4pJ3RDNFvaEt/0sk0GOlH3rVRlXrslmKgpNGdZmtGaTpuKmIfanL2nxQ8lucU3Ib5LBUt8VPRa5I2KENxzQCrYTG1FIKW9zBq6O4rqC4sOCiqJsD2/wBqLtBC4w0rRv8ALoWhI9stH60/nRh/Ar3UOmvGAXX0N+mQMrxSf9EqEq38Zz9h4o7Eo0sPVYLiGNVyrgBHDk6hyNVBlxjSTDe3pwp4K4cm+ty+sx4ZtbedmGoEit/5eV/g7ro5/pPc5INZCwIQtlFYMNSGLga87KQjDydTk+CoI+a1XT7mVIZDcxs0UiaEvhNgUCwsz45BICmTH/KY/pkp07Jzhu4iq1iC3KSHgZ1YEgOFRnRwYydh6WI8YyhHnwwv7QhIts/lRdtjgkBu9KqrkZ5YjjPn/I1Vfx6vbSscqZBDMxGNllUFJG+Ngqsf745V8rVvUOpELCHHrjnmL+f12yS4HnwzKzH/AGo16FcW2iu9xb20szqpSQm3UcliqsVklBP7nRsfYHgZ5ykHT7i6BdAGGcBu7EoBH/W4x9q1H1Z1mWzVI43ePtxRQZSRlO6RLJIxCnn1u4585P7TjNX3U7qFtbhYJyQMh0RmGVVwe9FrIOGByHwefNLwV2e14mVxxcF17oslvkK4uDL+JjznCoVcE5yXWTn2OwHJ98+qp9IvWW5XuepnIb9rTByHUqTgbE8qf3DB/UaU2F9bOqxzwkEZCywsQ52JOHQ7Bzz5HPtzincvSklDqGjAV3QxPNDDKjL6XMaO4ZSSP24b9vuHaM2RRsamdrdLlI9e324pkGDgLbXEcgCh/bMshw3gen2NaXp/WjHDuBEJSp/wdu3E7EBmI1wQq4XKbAMx5ywJV/T76BJrn0yoxiR5F/xgwGzTIT6SQChbJDM23s5PLbrNxDLErj8sBGAkcAs+ctLwf1bFj6vn2zWXLKtHrfjfHlJcn/n2G9flM1o7FtjG0buobDEFgP0uoYHkjOvuPNI7CbtnFtcFC+SYXifJK5B37W6H+oBgA32XOQf0zqav1ITkghpPXGEGmpfIy5YDIxGc4xlQc8ZrVdd+rOn2ZGonSZjgiBxshXkiSMSCIgHCkZbHg4psbsz/AJPx+ORP1Ri26a4gnlOsLqCzJHIDG66EFngw0WhVmU4kAweACMFZZW0Z0in7iv3CzxNiLBEB0QMwdmYI6tkJkbkBWZxqV1H6gfqMvbk7xjIYQwroXuLjRjE1xpqp9Q41HA+cknP3dqImWVd91ijEhySe6yPtsxb3dCuDxyOD4OlJHnRiqoc3ty0c+0t0YGSRpESCG4eUO4w0pNwI/wA0jgvKxfj2AApRc9Qt1jMcNvnK692dzLJgjBKRriJD9yHI9jUOn9RiUI89tHNGSBIxaQPt5C7K6iPPtlCP5xRV11Dp82VKSWeGJQxwwzjU+BJIHV2GPcZ+1EamZm6fgDAAA9s4J+cZwDjHjGdR780Ey0ZfBVdgj9xQSFfUpuPY6NyP4NUomaHQ60QgcqwZSVZSGVgSCpBBBBHgggUYgYnbOSSSSeSSeSahFbZNM4Yh4NLJk5zLunzt80/glyOaTxQjNMEbA+agzFPYbGgqN1FkUN3TmpmY4oE6Ylv4+aHitc0xuYs1REuDn705oT0LdCTRthaKXXdiiE4Zgm5QfuCZG38Z+cc1NYh7006b015ATGu+oDFVIMmp/rWMHZ1+SoOPfihysq5FnVfp1oFVsiSNz+VcRnaCU+yc+qKT+1vJ4zS+y6u0KymJtXyhZSNklj9aSrJGwKMAWjJDDjB8YrV9AvIwQIw8qtGwurZUVxMASCxjY4lAGp9OHXJ4P9Kzqn0zEzme2kd7dQC7iMSNEdsGG4QyK4AA5dgMAgNn9dUSTVgUk+xPY3MMmweTsOSSDpm25JOpVBvCoyACA4HuBiiu01sQZYyFkYkTprLDKnbwFRlOr5LMSPOABqQSpP6d0GyjZ5pHEtqe5GgkWUdmU57WzW77gZVuZFTZQxXJqiKxhcS9gSrDGA8yicyW1y+R2VCS9mTVm2UthyMjHzTUgviXLFlHhi5idMvKcukOqrKOQrSLEoG+wGwZlUn9Wxl5Kkohkc4EmszBcFnk/DTW1wOTgYNurZ/v8c0oubyVo3MatHBGGR5o4o+5LLJGWDvL6WVJOdhthUYJqfBja3WqwRSIQ6SqRtmJkWZDG66v7EmNgx/Zn3IBegODZd1BZbuKZ5tVjkmMsUwaPXvIHRon52CcsflAwcjUk0t6pZRC47YZzDvCFZyN44SQHjkAGC6blM8YMR+eG/UumIrFbVijPqGiO6LJgEp+VISwYc+naQEHhhkKU8cezmI5jUHlpEG8WF5WRgAzYAYanyQNRliCLKRm46Qc3VOysnUFytzPNM8ZVmURxPuka6jGct3Hwfa2XxnmrpHUJZ7YiTuy9tNQzMDAnhYg5kzyOTqoJIAGByQRdfT0nZDyyra2ejIjyhWmudSqt2bdGZyTog4IXAOWx5n0SbvkwwQTC21k07IinuYBsqPcSA/1HbDMAp11VCo22d7Q7jyWy3qUkTQ9uBo0BhhLR4wBPF7xsBwG9Wc/vyWrOiRwpE0qIp8LsWYY4DIF4/35GaX9bs5IJXikDB42KgsCpZASFYKeQpAyPsfeljOTUvj+z1I+TxjUR9a9aEJVYCS26kylih1BHoUD9IJ8t9h4Gcsb9E7kxj/S0sjKcYLIXbQke2Vwce2TSn6Rji/EB5yojjG+GhedZXHCoY1Kg8nb1MF9OD5xTfqM0ZkZoyxQnOWjjiOT5xHESiDJ4ANdJKK0ef5WaU9MhdRqlsGONpO4y/KxxjtKR8byPIf/AMdfY01F0s88oCLEJopF0QKI1lSMTDUYGqmWAED2396zL4fI2CjBJLHA9ILYHyTjAH3omFwQfejejI3SQvN+0bh0wGwRyqsCGUhgVcFWUgkYIIpZTO8jzQggoplYS0CE0XbVW1vRdhbHNGT0NKSoMhjz7UWbfAzXYlAo6HBqLMcpCsFhyaIhnNWz22TXUtBigdaokJM0TDGaH7WKKibAoCSJPEMc0tuV+KsvbzApSb80UhoRbGqRkMPkEEH4I5Faax63EuBcIhLEP3raCIPG+ee+ssaxkn90ZyKVz22CajbLExPdMw4GvaWIknPgmRhj28A0sZUG7Q465AbpxJFc2TODwx2tZxg5G0m5Dt7ZJ/0qgrdwyC4aR99NSxkicTLg4PfjOW5PG6n2G4oCG2KFzCZoycLsXQsPPDBI0Yc4/S2f+rxR82zAhwJ1J7jrJcTu0jBVUuYw8ZyAoAwvAwKq5o7r2C/8QVdwq9h5gFdXINpd4Oyh2jYCIhsEH9OWbJxk0R0bp24McC9yFmTulI13ZAvfEbOBlWJR0IBCqUZvJU1LqXSYLe3ikktEillZhEgWZnuPARY4hN6MFk2Zzn1jUMTikHS1uZLueKNQsuJAiDuafiIVOUiYSZEmBIFOxyT49XD8S3x2jTrY3DHVLWA5C4V+1Bbrq+y9mGVlkmYFjmSU+vjIIAol+iXMXdnulsNWKpKLlYhllzjQxoUiI345BJU+5BpHFPcfhY4xbWsknDNPcJA82zAj0EeVVSuGYlvT9sVd0qwFrCFKwztnJMsXdUN/Ykja/wAErnz/ABXOUQycVtscXd3bFe61slwC5Lv3ZZIMbEd0lwsZGwA5fzwVzk1h+o9ySKW6MbQx7xxKAzFHcbMqkSOWLKgJGBheP0g07vepTzuqM7uSQqIMAZOFUJGgCg+BwKh12zmlUxyvlbYwRdsBdIpJJEWRECjkYBBYkkmJucGgnYuOVjubpiLKbeaJZGAQRSTXEksVy8Q0YIrdhCUZgAjOgCuMK2RVcfS59GhIMLkdyVYrY2kcKryO5uI4tPYu7SE+2fBNnQSWULsglWN4obtTgMvbXW2u0bHpkCaoTghhhSCAcWR3Eva0BF1ZDXuL2+7JAq+D2dhJE4xgENoCcg+RTMDnekfM/qixgVj2XeRxqGbB7bEBi75b1AHChc4zozYUFRSaTpzDf5TJYD2AfQn7jOP9a1nW7lZioVdVwi6j+kZA1zjLaRgLseSzSNxtgARuBdDYel2niYfIc7/+4KKkaIz0A9PtFjdRKwVHwVlAZlUkcFgMNj54yOSA2MVf1Edtyu8bgeHifdGB/acA/wCRAI9wKnHCUDxnkIfSf3K3I4+P/XIpfcpSN2xHUmDNPzTSwnGKSsathusUWtDShaHdwMjgUDImtRTqNea4zQJKLRdBHtTGKHApdbTgUVNf8UBZJtkZpsGmFjJxzWZluuaKh6pjxXcTpYm1o0UkwHmqkvh4rP3HUy1QjvK7iwLC6NSsgr00/FJ4epDFV3HUsihxF+Nkr2fPAoIDmq2nzUGuCKNGhRpH01YEziYuqkcMgVtTnyytjK/wR/nXf+DFRvGfxCe7RaAJ8CQO4dD/ACuPuaY2bKTnZDqQw/8ALuwDBgVB1CjTbA5+QMGibSCHcSZl23xvETu7nLsoJdjuRsT4884FRXRiVoFjsGKIYYz6gFYMBOO9ySsfHIIAPkAZPHGabdXmj6Vb96bD3kuRbW/Yt/S2cBisagn+nJLHGcDLVp7S3WGJp5H5Z/SwSJGkctiMSYJQupDDb0jLsSM18e+o+rG7vnuQCrKFiQMG2hYkxR7hud9mZ/AwAOMmnilZtxY+MeTK1+ppR1e2ueoN3mRxI0aBdIm0AjRMnXhgmTnAK5yaZdMixGHj7iF3aTBJR43zggFSCMFfOc8Vl+s9N7ks5C5SGONi2f8ACjVAgBycEZKD3OQMeTWi6S7HOrF5IyqTKVZPxMR4iuVV+VfTB5/UF58gmk9xGltbLNsV64n4oq7twCaBnWsyM0kVdE6zFbPNcPzLHGRapg4M0mV7hOMAIux587D4pn9H9SjFvcT3BJQXNqJjgs2sn4nZyB5JaQnj3GRWWv7alazMgkTLaOBlQxCll5jZlHDFSWxn5q8WUjFM2H0t9ViGQ9xd4pIzDMn7kI84yMlTkjkfqYAjahvUrZjc7KSFlQsjHGRsrDDLnz881numKc1rLZQFqcpVolkVMUyxMzszkszElmJyWJ8kn3NQnslB2PJ23H2OEHH/AOsU0ldRS+7uRilUtiqT9AF3NzSe9kHtR80uaVXXNViXggKQ1EVJhXYxV+jURANWqhq9EGKIVRihZNyADKRUWnJq25xQtFDqmdNer1RohJZroaoiu1xxISmpCSq67muo6izuVW71Fq5XUFI+vWl1GbYEfm7vGzY/RHHGwDrM36lbaZHwoYfljnANajo3T3dhs/bt4QWeNCyoMeo7kMWfIBJGxUanG3LDE9E6hDvcLLk6KyyGROwZGG3olCSMzjKkkEZXXgg60z6l9UTJYJlgsM8enciVWkO8a/iEIYlC+zNnOpwpIYcisrvpIyQinLYv6n9dS9RvIYgiiFWYwQqxRVzG2DPIoyQFHIQfp2Ucmtb9R9KSRYUiTMgJHckkdlV0DlFMan9TMuy6DB1kyCUw2G+j+kolxFJHKjJmPUupjkLyXEKiIoSSrGNXIwWBCvgnBrQz9YCwNJIC8f4e1klUcMUuYI9ZFZeVaG7hVw3t32x5wbKKstKTk69C1YI/xDmPMpZGjlx2pktRrqXYY5bP6SoIGOC+QRjrK/kgm7w3bRVWcHY5Bwh2J8ZwMZ91HxTfqDwhLlsp+MIik03eT1k9yeWK4VtTnIOvJAZhnKg0NcTNHcyIWGykAEcOWZ0YlM41ZXBODq4Mhyc801UCKo1c8mc/95++KWXMvvVdjdMYItvbaLBxsrR4yrHySVZGGc5BOOAQBbqWszVMhLshcXANLJBlqJI4qmFcmmQVoPs7fGDRc9zqK7DwtKepT/epNWyX8mRueonPmg3vM1TI+aGdqoolowCzPQswqCyV15eKdRookByVDNTkNV1dFkTEpromNQr1dQKJM+ajXq5muCdrgr2a8DRCdr1erma4B6uZq1PFQYUDkyNTWPNcFdElcE//2Q=="/>
          <p:cNvSpPr>
            <a:spLocks noChangeAspect="1" noChangeArrowheads="1"/>
          </p:cNvSpPr>
          <p:nvPr/>
        </p:nvSpPr>
        <p:spPr bwMode="auto">
          <a:xfrm>
            <a:off x="155575" y="-914400"/>
            <a:ext cx="2857500" cy="1914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2534" name="AutoShape 6" descr="data:image/jpeg;base64,/9j/4AAQSkZJRgABAQAAAQABAAD/2wCEAAkGBhMSERMUEhQWFRQVFhUUFBUXFBQVFBAUFRQVFRQVFBQXGyYeGBkkGhUUHy8hIycpLCwtFR8xNjAqNSYrLikBCQoKDgwOGg8PGikfHCQpKSwsKSkpKS8sLCwpLCwsLCkpKSkpLCkpKSksKSwpKSwsKSksLCwsLCkpKSwsLCksKf/AABEIAKAA8AMBIgACEQEDEQH/xAAbAAACAwEBAQAAAAAAAAAAAAAEBQIDBgEAB//EADwQAAIBBAEDAwIFAgQEBQUAAAECAwAEERIhBRMxIkFRBmEUIzJScUJiM4GRoRVTcvAHJMHD0UOChJOy/8QAGgEAAwEBAQEAAAAAAAAAAAAAAQIDBAAFBv/EACQRAAICAgICAgIDAAAAAAAAAAABAhEDIRIxBEETUQXwMmGR/9oADAMBAAIRAxEAPwC26nUnik3V1Uik9r1s7cniibq6DCtDyKSPA+NxZlr9juftRdo3ih71Mtmq45sVmtWbquI9ZwBXWuRis/Pf/ehv+Kk8UJpCrC2agT/FVzzGksPUOKZRNsB71CgOFdngTmuuuauMfFRjfmmiAGa0weRU4UApksRb2qmW0I9qLgDnegW4i+Kz9+3NaSWs/wBSi5pF2WxdiljXlFdYVxTVzd6LitVk1Ler4YwaXoS6KEY0R2zREdvRcKDPNLyElMW9jmpGHFMSVGal02Ve4NgpTnfPujekkH5Gf9qIvNivH2r0MBrZdU6FGltFKiDe3kMNzjkSKx3hm/hlOKXdV6ekMqKo4McbH7k5DEfzj/eg7SJrKn0FWnUpyoSRRKqgYDJllHsQ49Q/mjJ1gn/W7q68KHbIH8SAZ/1oG06m0ZyjEMcDjkn4GP8A0p/0nrEEmpuottVZXYqcSR8Zm8cugcFgP6WDDBHKx3ozNO7QP0y5mthhSJYXzvDJ6gPH9XjkHIprD1goo/DnaMH1Wso/NQeCIpD/APyayU13JA0/O2hZARnVdchHYLwfSYsZ4OR5pg/Ve2o2fkBQjvF6hnKiUOOWI1Zuc5IptoEsbuxz1lYrmMdssrROGQnKshGdlz9j/pjikVyYS8gnjxO6YEykrlveTVeCSDhh4YHPznnTpZmcPaAyMSSysV7bqAuQO4fU/Iz/ANQ+9OOsXEDtFHd2skMroSjR5UhwfAA2Vh/A/nFBNsMIyjr0YtHIohbg1XCwNT1rlOi0kiMilqDlgpiDXhFk00VYOVCSe0OOaD/DkGtfLZggUpv7TBpmVhlvQtjQrTOxuNaHaPNdEJFT7GlTGU19Q8Nzk0BMxq/py5bmuSEcKVm26RFkDijbqy+1D9InCqBVvUOoek1s0onmSty0I7iEAnFJOoW+aazXFByDasTezZBtGamtTmhnTFaeS1yKS30GKeMjZjyWAUZayEe1URwE0ZBHijJlJtFhlbHxXoSXzgjIUsATy+MZCY8nGTj7GvSzFcFTggggjggjkHPtzg01v5IMxXSSbsHHdVB2JNgAQ+i/4cgPOVypKg8EkUsUTSXZZ061S5ltoNgpY6tKAZRudmjJHB0zhWX+nVj74FPSnVptO2gZ51wuMRqsh7bxE+QmWQD41NS6qN5FnXBFwu4K45mTBcMP6X2AOCPDg+9F9N6iY7hZkC5fPc2UHZtkkkOuAB52X3HHxRFb0aq0tlNqJP1QOjRSYO7fhw5CMxwMywtjP9rj4pB1/pjm2jlIy8KmByD41JeGTjyrJkc0z+mLiMW/acvJbvbmS440e2KbKxV8ckkHU/yD7Yj0yzNqblLp/wAq4tg8LDDRSlBsUz/zFXKj51+4ovZlVqTMd0+N2KyBGYBwVUMUMunrdVkByGAxjXJyRgU++o3eVY7mGRpIWBjVmP5kco2doZx430LDPhw2fJNDyXxtIbNgkcqxSXSlJF3jfcryRkHlCpBHI81Z1BoblDNa7RlvTPbtIrcjGro2cnn9LOAcjGTmuSo1a79GenndkBGSgZFPPBYL+WG+TqpH+R+a0f1HMrzRRhx+XEkaYUerVfzGZifQn68Hk/b3rPW7AyNuPBJwPThuATgjgZGccew4rUfTX0HPeSGST8qDJMkrZwfcRIP1MTkDAz7D4pbBJJyQF03odxfSxpGuIjkI7D0Iqn1yNjnlsnPjJx7VtesdL6X0yBRLpNLJEMP+asuDnEsC7FQScHbI8fFK/qO6MaPFC3bhK6tLJJFEw44jYL69PiMKSR54yK+c9S6rNPIXnlaV/GzMWOOfBNcvsooex1+HIHFRJNNDjFDTRDzTSgjKpAYc1NJDUZFx4rqMKVOkF7DVuOKHuVzzXAa67ZpGxKoEVOaYiIYpdI+DRME3GK4aV9g13bc1yGPDA0wdM81U0dFSo5T1QZD1PWuS3LSGg1t6a9NQZwaqpctMnKo7BP8Ah8jeBxXHs2UZ9hjP8nwK11rbCjOl3KRs0cw2hk4b3xn9w/qX3wfBGRg1R41WiXy7Mb03pjTckYjBZXfZRodRjPkjlkxkAHOAQTXLz6XeLEr6ssdwYpAP6Wj1lGdsZDrtj34xjNaeboQs5t42DW8qtG7M2ywhuFZ5V/VA2cFsAj39Sq1W/hTJAynDdwJBLnHouIjtaOxHAywMJI49QPgiocSiyU7XRg76zLSyueS0kjE/JZyxJ/1zQMqgcVpJLA9xYz6SxVAX9IXOoUuT+n0shPxk1neowFWIPBBIPvyCQeffkUnstCTb2DzW+RR8VshLSWo5ZGWW1f1toR6jC+MyKPPs64/qAJoFLgYxVH4gqwZSQVIIIOCpB4II5BB+KdM0RvoPtoB2yM4x6j8f2S/wM6t9mPwKlJcgmFufy9UkGOCvKK33OpAPHkfene6zoZ48d2MBicKUdsYkLoAMHkEjXDbDIGCx904u07SRyxs5xqG4L4wRnYBQRj3Px/FTlk4noeL4MvIjybpFdpO0MMuu0imCFXGMlT+JbZF9tdQ/H91aGTqtt+HWOcYim5eI+nRiCwkt850dQULD9PrABzkVneq9MDOgJMTZ7t0gyBAignYD+lsFgVzwXTB5NZfqXUnmlaRieSdQTnRSSQoJ/n/XNPHas8/N4nGfF9r9Rqeq9CzFsC88ERBZ4sf4QDASYbhWxqCD+3/RBa2BlnCWQmkY8DZVVgTwdirFQvPJJAx5r6Z/4a/Qd1Lby/ii1vaSAEqyASzrwc5f/DUAcEjPqyB4NU/WH1D0y1tzH0tA53CSEd9rdlCnIm2IWU5wQCWBK5ORweTfRWGNxX2fOPqPpk1rdPFcYWVdN8EOBsqnIKnB4Ip31j6vbsLFDeSvqAgUq8WOMMVC4Hz+oknNZC4uGdmdiSzklieSxJySajDJj/vx/FUo5xRY+TyagFokuMUOnJpbAmPF6ial+Oz5pbIDXFpeRHggue6oUXeDVM0lDZopFIwVDm3u80YSSKRWz4NOrMk0rRHJGiiZqhb3GDzR03T88ig0sDnxXATTQzjfIrwjOausrI4JwcDGT7DJwMnwOeKaN0wfl4YkTIe02AB3112hkHsdsqCCP8SNvBNKQb3SAkhx5BBwGAIIyDyDz7YI5+9TD45q62uC8JRjgrrKoPlUUCNy6gbL6GDYIzjBAIxVtvErQzPwdVj1592kHI+RqG8/Pz4L0I0/ZGLqrfNPLW8SdQuNW8BR4JJ/+iW9z/ymPP8AQwOAcbISKZ23UF7WnZjLDxIGdGI5JEg5V/PnA8eaZTfsE8f0OxfPaBjr3IWBLoB7E4aSLP8AntGfPIOMkV3psSQyKU/MtbldF5Op24VM+3g6k8grr5ApY/X2eMpKCGHKyHLZYD+o+H4A5JV8DnbxQsF72hIkZDRSf4kRU5RuMyxICCTxyAQTqD6SFNM5JgjC1TGqW3Zuzt+YBItyrY4miL4kOP3B9gw+XHsgpb9a9KCXUuBgElh8c+SPsfP+dOOn9WBUd38yQbSRtHyJ+ArlM44kUasOCHC5AYLmX1VEk0EcyHCoo5GT3otR6o8+HGpBRv0lW5IU6hpVoZWpIwUf05NJFJLEFZYlZ5AHHcjUFRs0fnB2yCMjAPPGKGuLKNiTBt20iRnMhGd/SkgAA95Gwo+PJrVP1WCCZJYceuIRSRquYpo3iCSSEH9DHnaMj9aZBIOaV2yoFkiVVJlUnuHP5OCWZgmP0ohbPuc5BOoFBM3KX2R6dCixxETLGRu0iyLjJc64T92UABBxx81C4uYImZo8sCfQDjVB7kYPPPjP+5AonrUDXc0e0jhY4tnBzJ+DtUGY9sfqmZfWV+XGSBnXN317AWPaiIXwA7sxAHAJxjLEDJPjJOAABQeLls9jx/M4RSS2jU9I6ObrWCKVVN2wVTJ6VQRku7HXO2cBQPc5+BX0JPpvp3Q7R52aO4u1ICSSIGxIc4WOIN6fB5zn5PtXxzo/V374JYrlSilQPy/SQui8ePPtzRnS7JrmZ3uHIWNQTJJHJJGvqAG5QHVfUW5IB/zrknHRLyMkckuS9h/1T/4o3l6SrP2ojx24/wBuf6ieWOPvzQnVbhDB2rfvG3jyEbXRbiTh5JJhsRsF1AA9hSjq9skczrG4lQH0yBSoYeR6T/P+1Lmp4pejNdlgXNdaDFeiNFqvzXNkm6AZM1GN+aZSWufFDiyOa7kqBzQzeL3oGYU10zQ8ltmoxZKLE7nmuJHmmD9Ppz9P9JjlPZKfmFg0TBipk1GXgO2UXYAlXxw3BJDcWTKc0Lek9Akm30HKKW8H1EBm0B/cVSQgHzofenfQLH1rkAg+nkbDDgr49zzx98GtL9KrHbz4BbSTRN5IxG8EgbaMsNjwHGjccZHPqAqvKq82IxGUeVe36sQsCXjK85wVUY9shx4AAH9mPJlbtAkkSDVVAO0ayhtcAphVTUkkgtlmbPwoqoWGOcEA45xxyMgA/wAVxZVMrRqCCkEyDkEEatPGy4AwMELj218mjr+fENmvt25ZPsS82hOP4iFCSRKWj1rZ7YCYWTBxlhpLwSV9XpBIyNWOrDjKnyHa9SMLlTlY3bV1bJEMoHpDhhyPuRyp5B1YUVbsdhhtPffYroAMlthyMY9uaI6hbRGRDI6Shk0YIojdwB4MQX2IUjXnglcHCFLSNGLDPJByUdIWyQyfiXlIaTCmYgkktENkuIWyTzjIycnMP9+ar6TB+aLcuVjYxRtIBz2mlVEkCk852Q//AHZquzkfYw7HuK6yWTsBvsFwnqwUZJURR5wWRR4LUfZTQTxXGIykixM0PJBhONtB7FQVZRkbDSPBBLU7ZSMFySmbDqP0b09I+2vLjnuks7F8YO2CoKf2jArHfUvQFtSjRvujcNwR23I2AGScqQD55BUjmnnRfqBGhuZmXHZW2KKzFg7XAbLOeMqHU4AA+DmnsHU2nIHDKWB14weeMff/AOaz209nuywYM2Ooaa9nzi06k6cKzKG8gH0txgbIeG/zHvXo7JLiTQKA+CQITpLIQPEcLHtu/vqpRjzjJ4q/rX07PaEmSNkjLMI2JUgjlgp1JKsB7HBOOM0Nf9GlVdniZRjIkCgqcYIKyrlfg5B4qiZ884fHLYV02xcwGdZBJGZSnaIETu0eS7FiSIpzGVYcsGCuGzgAtra6BW5U4eJk7qE+hw+w21B8M3pOORujYPJNC/Uc+iyvlHS6VSzR7duWaI5juY9ssGJYxSRsdgZATkMCM10u12YROzmMOGKo2HKIrse0X/LU4JY7EcIfODVXQXDk9HurdPlW5UOrl5FMYVlLOGCKFjx5LYK4H9wxwVy5+m+lagl1Du57bxkM6wEuQscigEs4YNIYwCSRGuDs2pnWJ724uisZm2aON0llaGMRx3CEEytCo9nKoow5yfSc60gsUwVSCQz6ZK5ka2a4312WBJQVZcLjBAkbbOMDAKRdxGX1YkUWIp5GVRgvDHJFNdXXAZe/KqhIsFmztvgkkbjBHzqZgSdRgZJAzkgZ4GeM4HvWn+pLcWwaI2XbZ/UJpJLhzyEZhEMRx5BOCdD5wPk5QinKxVGi+gIFe/hDhSCWwHUMhfRtQwLoMfyw/wA6+g/VwLK0T3UhKYIt1t0it/bU4jkK+OQSGr5b0FlEybRNOpbDQqzK0oIIwrKCQ3uPuPetXNDAirLbTiSJ21Mb4S5t2OTrLGOGHB/MXgn4pJ3RDNFvaEt/0sk0GOlH3rVRlXrslmKgpNGdZmtGaTpuKmIfanL2nxQ8lucU3Ib5LBUt8VPRa5I2KENxzQCrYTG1FIKW9zBq6O4rqC4sOCiqJsD2/wBqLtBC4w0rRv8ALoWhI9stH60/nRh/Ar3UOmvGAXX0N+mQMrxSf9EqEq38Zz9h4o7Eo0sPVYLiGNVyrgBHDk6hyNVBlxjSTDe3pwp4K4cm+ty+sx4ZtbedmGoEit/5eV/g7ro5/pPc5INZCwIQtlFYMNSGLga87KQjDydTk+CoI+a1XT7mVIZDcxs0UiaEvhNgUCwsz45BICmTH/KY/pkp07Jzhu4iq1iC3KSHgZ1YEgOFRnRwYydh6WI8YyhHnwwv7QhIts/lRdtjgkBu9KqrkZ5YjjPn/I1Vfx6vbSscqZBDMxGNllUFJG+Ngqsf745V8rVvUOpELCHHrjnmL+f12yS4HnwzKzH/AGo16FcW2iu9xb20szqpSQm3UcliqsVklBP7nRsfYHgZ5ykHT7i6BdAGGcBu7EoBH/W4x9q1H1Z1mWzVI43ePtxRQZSRlO6RLJIxCnn1u4585P7TjNX3U7qFtbhYJyQMh0RmGVVwe9FrIOGByHwefNLwV2e14mVxxcF17oslvkK4uDL+JjznCoVcE5yXWTn2OwHJ98+qp9IvWW5XuepnIb9rTByHUqTgbE8qf3DB/UaU2F9bOqxzwkEZCywsQ52JOHQ7Bzz5HPtzincvSklDqGjAV3QxPNDDKjL6XMaO4ZSSP24b9vuHaM2RRsamdrdLlI9e324pkGDgLbXEcgCh/bMshw3gen2NaXp/WjHDuBEJSp/wdu3E7EBmI1wQq4XKbAMx5ywJV/T76BJrn0yoxiR5F/xgwGzTIT6SQChbJDM23s5PLbrNxDLErj8sBGAkcAs+ctLwf1bFj6vn2zWXLKtHrfjfHlJcn/n2G9flM1o7FtjG0buobDEFgP0uoYHkjOvuPNI7CbtnFtcFC+SYXifJK5B37W6H+oBgA32XOQf0zqav1ITkghpPXGEGmpfIy5YDIxGc4xlQc8ZrVdd+rOn2ZGonSZjgiBxshXkiSMSCIgHCkZbHg4psbsz/AJPx+ORP1Ri26a4gnlOsLqCzJHIDG66EFngw0WhVmU4kAweACMFZZW0Z0in7iv3CzxNiLBEB0QMwdmYI6tkJkbkBWZxqV1H6gfqMvbk7xjIYQwroXuLjRjE1xpqp9Q41HA+cknP3dqImWVd91ijEhySe6yPtsxb3dCuDxyOD4OlJHnRiqoc3ty0c+0t0YGSRpESCG4eUO4w0pNwI/wA0jgvKxfj2AApRc9Qt1jMcNvnK692dzLJgjBKRriJD9yHI9jUOn9RiUI89tHNGSBIxaQPt5C7K6iPPtlCP5xRV11Dp82VKSWeGJQxwwzjU+BJIHV2GPcZ+1EamZm6fgDAAA9s4J+cZwDjHjGdR780Ey0ZfBVdgj9xQSFfUpuPY6NyP4NUomaHQ60QgcqwZSVZSGVgSCpBBBBHgggUYgYnbOSSSSeSSeSahFbZNM4Yh4NLJk5zLunzt80/glyOaTxQjNMEbA+agzFPYbGgqN1FkUN3TmpmY4oE6Ylv4+aHitc0xuYs1REuDn705oT0LdCTRthaKXXdiiE4Zgm5QfuCZG38Z+cc1NYh7006b015ATGu+oDFVIMmp/rWMHZ1+SoOPfihysq5FnVfp1oFVsiSNz+VcRnaCU+yc+qKT+1vJ4zS+y6u0KymJtXyhZSNklj9aSrJGwKMAWjJDDjB8YrV9AvIwQIw8qtGwurZUVxMASCxjY4lAGp9OHXJ4P9Kzqn0zEzme2kd7dQC7iMSNEdsGG4QyK4AA5dgMAgNn9dUSTVgUk+xPY3MMmweTsOSSDpm25JOpVBvCoyACA4HuBiiu01sQZYyFkYkTprLDKnbwFRlOr5LMSPOABqQSpP6d0GyjZ5pHEtqe5GgkWUdmU57WzW77gZVuZFTZQxXJqiKxhcS9gSrDGA8yicyW1y+R2VCS9mTVm2UthyMjHzTUgviXLFlHhi5idMvKcukOqrKOQrSLEoG+wGwZlUn9Wxl5Kkohkc4EmszBcFnk/DTW1wOTgYNurZ/v8c0oubyVo3MatHBGGR5o4o+5LLJGWDvL6WVJOdhthUYJqfBja3WqwRSIQ6SqRtmJkWZDG66v7EmNgx/Zn3IBegODZd1BZbuKZ5tVjkmMsUwaPXvIHRon52CcsflAwcjUk0t6pZRC47YZzDvCFZyN44SQHjkAGC6blM8YMR+eG/UumIrFbVijPqGiO6LJgEp+VISwYc+naQEHhhkKU8cezmI5jUHlpEG8WF5WRgAzYAYanyQNRliCLKRm46Qc3VOysnUFytzPNM8ZVmURxPuka6jGct3Hwfa2XxnmrpHUJZ7YiTuy9tNQzMDAnhYg5kzyOTqoJIAGByQRdfT0nZDyyra2ejIjyhWmudSqt2bdGZyTog4IXAOWx5n0SbvkwwQTC21k07IinuYBsqPcSA/1HbDMAp11VCo22d7Q7jyWy3qUkTQ9uBo0BhhLR4wBPF7xsBwG9Wc/vyWrOiRwpE0qIp8LsWYY4DIF4/35GaX9bs5IJXikDB42KgsCpZASFYKeQpAyPsfeljOTUvj+z1I+TxjUR9a9aEJVYCS26kylih1BHoUD9IJ8t9h4Gcsb9E7kxj/S0sjKcYLIXbQke2Vwce2TSn6Rji/EB5yojjG+GhedZXHCoY1Kg8nb1MF9OD5xTfqM0ZkZoyxQnOWjjiOT5xHESiDJ4ANdJKK0ef5WaU9MhdRqlsGONpO4y/KxxjtKR8byPIf/AMdfY01F0s88oCLEJopF0QKI1lSMTDUYGqmWAED2396zL4fI2CjBJLHA9ILYHyTjAH3omFwQfejejI3SQvN+0bh0wGwRyqsCGUhgVcFWUgkYIIpZTO8jzQggoplYS0CE0XbVW1vRdhbHNGT0NKSoMhjz7UWbfAzXYlAo6HBqLMcpCsFhyaIhnNWz22TXUtBigdaokJM0TDGaH7WKKibAoCSJPEMc0tuV+KsvbzApSb80UhoRbGqRkMPkEEH4I5Faax63EuBcIhLEP3raCIPG+ee+ssaxkn90ZyKVz22CajbLExPdMw4GvaWIknPgmRhj28A0sZUG7Q465AbpxJFc2TODwx2tZxg5G0m5Dt7ZJ/0qgrdwyC4aR99NSxkicTLg4PfjOW5PG6n2G4oCG2KFzCZoycLsXQsPPDBI0Yc4/S2f+rxR82zAhwJ1J7jrJcTu0jBVUuYw8ZyAoAwvAwKq5o7r2C/8QVdwq9h5gFdXINpd4Oyh2jYCIhsEH9OWbJxk0R0bp24McC9yFmTulI13ZAvfEbOBlWJR0IBCqUZvJU1LqXSYLe3ikktEillZhEgWZnuPARY4hN6MFk2Zzn1jUMTikHS1uZLueKNQsuJAiDuafiIVOUiYSZEmBIFOxyT49XD8S3x2jTrY3DHVLWA5C4V+1Bbrq+y9mGVlkmYFjmSU+vjIIAol+iXMXdnulsNWKpKLlYhllzjQxoUiI345BJU+5BpHFPcfhY4xbWsknDNPcJA82zAj0EeVVSuGYlvT9sVd0qwFrCFKwztnJMsXdUN/Ykja/wAErnz/ABXOUQycVtscXd3bFe61slwC5Lv3ZZIMbEd0lwsZGwA5fzwVzk1h+o9ySKW6MbQx7xxKAzFHcbMqkSOWLKgJGBheP0g07vepTzuqM7uSQqIMAZOFUJGgCg+BwKh12zmlUxyvlbYwRdsBdIpJJEWRECjkYBBYkkmJucGgnYuOVjubpiLKbeaJZGAQRSTXEksVy8Q0YIrdhCUZgAjOgCuMK2RVcfS59GhIMLkdyVYrY2kcKryO5uI4tPYu7SE+2fBNnQSWULsglWN4obtTgMvbXW2u0bHpkCaoTghhhSCAcWR3Eva0BF1ZDXuL2+7JAq+D2dhJE4xgENoCcg+RTMDnekfM/qixgVj2XeRxqGbB7bEBi75b1AHChc4zozYUFRSaTpzDf5TJYD2AfQn7jOP9a1nW7lZioVdVwi6j+kZA1zjLaRgLseSzSNxtgARuBdDYel2niYfIc7/+4KKkaIz0A9PtFjdRKwVHwVlAZlUkcFgMNj54yOSA2MVf1Edtyu8bgeHifdGB/acA/wCRAI9wKnHCUDxnkIfSf3K3I4+P/XIpfcpSN2xHUmDNPzTSwnGKSsathusUWtDShaHdwMjgUDImtRTqNea4zQJKLRdBHtTGKHApdbTgUVNf8UBZJtkZpsGmFjJxzWZluuaKh6pjxXcTpYm1o0UkwHmqkvh4rP3HUy1QjvK7iwLC6NSsgr00/FJ4epDFV3HUsihxF+Nkr2fPAoIDmq2nzUGuCKNGhRpH01YEziYuqkcMgVtTnyytjK/wR/nXf+DFRvGfxCe7RaAJ8CQO4dD/ACuPuaY2bKTnZDqQw/8ALuwDBgVB1CjTbA5+QMGibSCHcSZl23xvETu7nLsoJdjuRsT4884FRXRiVoFjsGKIYYz6gFYMBOO9ySsfHIIAPkAZPHGabdXmj6Vb96bD3kuRbW/Yt/S2cBisagn+nJLHGcDLVp7S3WGJp5H5Z/SwSJGkctiMSYJQupDDb0jLsSM18e+o+rG7vnuQCrKFiQMG2hYkxR7hud9mZ/AwAOMmnilZtxY+MeTK1+ppR1e2ueoN3mRxI0aBdIm0AjRMnXhgmTnAK5yaZdMixGHj7iF3aTBJR43zggFSCMFfOc8Vl+s9N7ks5C5SGONi2f8ACjVAgBycEZKD3OQMeTWi6S7HOrF5IyqTKVZPxMR4iuVV+VfTB5/UF58gmk9xGltbLNsV64n4oq7twCaBnWsyM0kVdE6zFbPNcPzLHGRapg4M0mV7hOMAIux587D4pn9H9SjFvcT3BJQXNqJjgs2sn4nZyB5JaQnj3GRWWv7alazMgkTLaOBlQxCll5jZlHDFSWxn5q8WUjFM2H0t9ViGQ9xd4pIzDMn7kI84yMlTkjkfqYAjahvUrZjc7KSFlQsjHGRsrDDLnz881numKc1rLZQFqcpVolkVMUyxMzszkszElmJyWJ8kn3NQnslB2PJ23H2OEHH/AOsU0ldRS+7uRilUtiqT9AF3NzSe9kHtR80uaVXXNViXggKQ1EVJhXYxV+jURANWqhq9EGKIVRihZNyADKRUWnJq25xQtFDqmdNer1RohJZroaoiu1xxISmpCSq67muo6izuVW71Fq5XUFI+vWl1GbYEfm7vGzY/RHHGwDrM36lbaZHwoYfljnANajo3T3dhs/bt4QWeNCyoMeo7kMWfIBJGxUanG3LDE9E6hDvcLLk6KyyGROwZGG3olCSMzjKkkEZXXgg60z6l9UTJYJlgsM8enciVWkO8a/iEIYlC+zNnOpwpIYcisrvpIyQinLYv6n9dS9RvIYgiiFWYwQqxRVzG2DPIoyQFHIQfp2Ucmtb9R9KSRYUiTMgJHckkdlV0DlFMan9TMuy6DB1kyCUw2G+j+kolxFJHKjJmPUupjkLyXEKiIoSSrGNXIwWBCvgnBrQz9YCwNJIC8f4e1klUcMUuYI9ZFZeVaG7hVw3t32x5wbKKstKTk69C1YI/xDmPMpZGjlx2pktRrqXYY5bP6SoIGOC+QRjrK/kgm7w3bRVWcHY5Bwh2J8ZwMZ91HxTfqDwhLlsp+MIik03eT1k9yeWK4VtTnIOvJAZhnKg0NcTNHcyIWGykAEcOWZ0YlM41ZXBODq4Mhyc801UCKo1c8mc/95++KWXMvvVdjdMYItvbaLBxsrR4yrHySVZGGc5BOOAQBbqWszVMhLshcXANLJBlqJI4qmFcmmQVoPs7fGDRc9zqK7DwtKepT/epNWyX8mRueonPmg3vM1TI+aGdqoolowCzPQswqCyV15eKdRookByVDNTkNV1dFkTEpromNQr1dQKJM+ajXq5muCdrgr2a8DRCdr1erma4B6uZq1PFQYUDkyNTWPNcFdElcE//2Q=="/>
          <p:cNvSpPr>
            <a:spLocks noChangeAspect="1" noChangeArrowheads="1"/>
          </p:cNvSpPr>
          <p:nvPr/>
        </p:nvSpPr>
        <p:spPr bwMode="auto">
          <a:xfrm>
            <a:off x="155575" y="-914400"/>
            <a:ext cx="2857500" cy="1914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22538" name="Picture 10" descr="http://www.uwgb.edu/biodiversity/herbarium/gymnosperms/larlar_aspect01web400g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514600"/>
            <a:ext cx="3270738" cy="40936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40" name="Picture 12" descr="http://1.bp.blogspot.com/-NyG8_aYpj3M/UbvQ7xoLztI/AAAAAAAACl0/gc-dLfM3kAI/s400/DSC_02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1752600"/>
            <a:ext cx="2397304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Evergreens</a:t>
            </a:r>
            <a:endParaRPr lang="en-CA" dirty="0"/>
          </a:p>
        </p:txBody>
      </p:sp>
      <p:pic>
        <p:nvPicPr>
          <p:cNvPr id="25604" name="Picture 4" descr="http://s2.tree-time.ca/tt/images/spruce_black_007_01_600.jpg"/>
          <p:cNvPicPr>
            <a:picLocks noChangeAspect="1" noChangeArrowheads="1"/>
          </p:cNvPicPr>
          <p:nvPr/>
        </p:nvPicPr>
        <p:blipFill>
          <a:blip r:embed="rId2" cstate="print"/>
          <a:srcRect r="10508"/>
          <a:stretch>
            <a:fillRect/>
          </a:stretch>
        </p:blipFill>
        <p:spPr bwMode="auto">
          <a:xfrm>
            <a:off x="3352800" y="2514600"/>
            <a:ext cx="2514600" cy="3743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276600" y="1447800"/>
            <a:ext cx="2944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/>
              <a:t>Black spruce (</a:t>
            </a:r>
            <a:r>
              <a:rPr lang="en-CA" b="1" i="1" dirty="0" err="1" smtClean="0"/>
              <a:t>Picea</a:t>
            </a:r>
            <a:r>
              <a:rPr lang="en-CA" b="1" i="1" dirty="0" smtClean="0"/>
              <a:t> </a:t>
            </a:r>
            <a:r>
              <a:rPr lang="en-CA" b="1" i="1" dirty="0" err="1" smtClean="0"/>
              <a:t>mariana</a:t>
            </a:r>
            <a:r>
              <a:rPr lang="en-CA" b="1" dirty="0" smtClean="0"/>
              <a:t>)</a:t>
            </a:r>
          </a:p>
          <a:p>
            <a:r>
              <a:rPr lang="en-CA" dirty="0" smtClean="0"/>
              <a:t>Max. height: 20m</a:t>
            </a:r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228600" y="1447800"/>
            <a:ext cx="28457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 smtClean="0"/>
              <a:t>White spruce (</a:t>
            </a:r>
            <a:r>
              <a:rPr lang="en-CA" b="1" i="1" dirty="0" err="1" smtClean="0"/>
              <a:t>Picea</a:t>
            </a:r>
            <a:r>
              <a:rPr lang="en-CA" b="1" i="1" dirty="0" smtClean="0"/>
              <a:t> </a:t>
            </a:r>
            <a:r>
              <a:rPr lang="en-CA" b="1" i="1" dirty="0" err="1" smtClean="0"/>
              <a:t>glauca</a:t>
            </a:r>
            <a:r>
              <a:rPr lang="en-CA" b="1" dirty="0" smtClean="0"/>
              <a:t>)</a:t>
            </a:r>
          </a:p>
          <a:p>
            <a:r>
              <a:rPr lang="en-CA" dirty="0" smtClean="0"/>
              <a:t>Max. height: 20m</a:t>
            </a:r>
            <a:endParaRPr lang="en-CA" dirty="0"/>
          </a:p>
        </p:txBody>
      </p:sp>
      <p:sp>
        <p:nvSpPr>
          <p:cNvPr id="8" name="Rectangle 7"/>
          <p:cNvSpPr/>
          <p:nvPr/>
        </p:nvSpPr>
        <p:spPr>
          <a:xfrm>
            <a:off x="6477000" y="1447800"/>
            <a:ext cx="26287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 smtClean="0"/>
              <a:t>Red spruce (</a:t>
            </a:r>
            <a:r>
              <a:rPr lang="en-CA" b="1" i="1" dirty="0" err="1" smtClean="0"/>
              <a:t>Picea</a:t>
            </a:r>
            <a:r>
              <a:rPr lang="en-CA" b="1" i="1" dirty="0" smtClean="0"/>
              <a:t> </a:t>
            </a:r>
            <a:r>
              <a:rPr lang="en-CA" b="1" i="1" dirty="0" err="1" smtClean="0"/>
              <a:t>glauca</a:t>
            </a:r>
            <a:r>
              <a:rPr lang="en-CA" b="1" dirty="0" smtClean="0"/>
              <a:t>)</a:t>
            </a:r>
          </a:p>
          <a:p>
            <a:r>
              <a:rPr lang="en-CA" smtClean="0"/>
              <a:t>Height: 20m</a:t>
            </a:r>
            <a:endParaRPr lang="en-CA" dirty="0"/>
          </a:p>
        </p:txBody>
      </p:sp>
      <p:pic>
        <p:nvPicPr>
          <p:cNvPr id="25608" name="Picture 8" descr="https://encrypted-tbn3.gstatic.com/images?q=tbn:ANd9GcQqT2JsIMQ8LTZmhvWAN4UBCXklTkeHZxMCAANYfCVjEBD9xEUH"/>
          <p:cNvPicPr>
            <a:picLocks noChangeAspect="1" noChangeArrowheads="1"/>
          </p:cNvPicPr>
          <p:nvPr/>
        </p:nvPicPr>
        <p:blipFill>
          <a:blip r:embed="rId3" cstate="print"/>
          <a:srcRect r="20988"/>
          <a:stretch>
            <a:fillRect/>
          </a:stretch>
        </p:blipFill>
        <p:spPr bwMode="auto">
          <a:xfrm>
            <a:off x="6553200" y="2514600"/>
            <a:ext cx="2205814" cy="3733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610" name="Picture 10" descr="http://gaelanmiddleton.edublogs.org/files/2010/05/White-spruce.jpg"/>
          <p:cNvPicPr>
            <a:picLocks noChangeAspect="1" noChangeArrowheads="1"/>
          </p:cNvPicPr>
          <p:nvPr/>
        </p:nvPicPr>
        <p:blipFill>
          <a:blip r:embed="rId4" cstate="print"/>
          <a:srcRect l="6084" r="2662"/>
          <a:stretch>
            <a:fillRect/>
          </a:stretch>
        </p:blipFill>
        <p:spPr bwMode="auto">
          <a:xfrm>
            <a:off x="381000" y="2514600"/>
            <a:ext cx="2286000" cy="3743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Evergreens</a:t>
            </a:r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533400" y="1676400"/>
            <a:ext cx="36734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b="1" dirty="0" smtClean="0"/>
              <a:t>Jack pine (</a:t>
            </a:r>
            <a:r>
              <a:rPr lang="en-CA" sz="2400" b="1" i="1" dirty="0" err="1" smtClean="0"/>
              <a:t>Pinus</a:t>
            </a:r>
            <a:r>
              <a:rPr lang="en-CA" sz="2400" b="1" i="1" dirty="0" smtClean="0"/>
              <a:t> </a:t>
            </a:r>
            <a:r>
              <a:rPr lang="en-CA" sz="2400" b="1" i="1" dirty="0" err="1" smtClean="0"/>
              <a:t>banksiana</a:t>
            </a:r>
            <a:r>
              <a:rPr lang="en-CA" sz="2400" b="1" dirty="0" smtClean="0"/>
              <a:t>)</a:t>
            </a:r>
          </a:p>
          <a:p>
            <a:r>
              <a:rPr lang="en-CA" sz="2400" dirty="0" smtClean="0"/>
              <a:t>Max. height: 22m</a:t>
            </a:r>
            <a:endParaRPr lang="en-CA" sz="2400" dirty="0"/>
          </a:p>
        </p:txBody>
      </p:sp>
      <p:pic>
        <p:nvPicPr>
          <p:cNvPr id="24578" name="Picture 2" descr="http://www.bio.brandeis.edu/fieldbio/pkenlan/Tree%20Photos/Pinus-banksiana_tr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819400"/>
            <a:ext cx="2800350" cy="37338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580" name="Picture 4" descr="http://i368.photobucket.com/albums/oo123/sluicebox/2012/march%2024%20morton%20arb/tour%202/P32474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2819400"/>
            <a:ext cx="4978400" cy="3733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Perennials</a:t>
            </a:r>
            <a:endParaRPr lang="en-CA" dirty="0"/>
          </a:p>
        </p:txBody>
      </p:sp>
      <p:pic>
        <p:nvPicPr>
          <p:cNvPr id="23554" name="Picture 2" descr="Columbine"/>
          <p:cNvPicPr>
            <a:picLocks noChangeAspect="1" noChangeArrowheads="1"/>
          </p:cNvPicPr>
          <p:nvPr/>
        </p:nvPicPr>
        <p:blipFill>
          <a:blip r:embed="rId2" cstate="print"/>
          <a:srcRect l="6369" r="25690"/>
          <a:stretch>
            <a:fillRect/>
          </a:stretch>
        </p:blipFill>
        <p:spPr bwMode="auto">
          <a:xfrm>
            <a:off x="533400" y="2895600"/>
            <a:ext cx="2438400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56" name="Picture 4" descr="Nora Barlow Columb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895600"/>
            <a:ext cx="2362200" cy="3038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58" name="Picture 6" descr="Ruby Port Columb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2895600"/>
            <a:ext cx="2362200" cy="3038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57200" y="1715869"/>
            <a:ext cx="27703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/>
              <a:t>Columbine (</a:t>
            </a:r>
            <a:r>
              <a:rPr lang="en-CA" b="1" i="1" dirty="0" smtClean="0"/>
              <a:t>Aquilegia spp.</a:t>
            </a:r>
            <a:r>
              <a:rPr lang="en-CA" b="1" dirty="0" smtClean="0"/>
              <a:t>)</a:t>
            </a:r>
          </a:p>
          <a:p>
            <a:r>
              <a:rPr lang="en-CA" dirty="0" smtClean="0"/>
              <a:t>Max. height: 1m</a:t>
            </a:r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6096000" y="2438400"/>
            <a:ext cx="2658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Nora Barlow variety</a:t>
            </a:r>
            <a:endParaRPr lang="en-CA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276600" y="2438400"/>
            <a:ext cx="2330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Ruby Port variety</a:t>
            </a:r>
            <a:endParaRPr lang="en-CA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Perennials</a:t>
            </a:r>
            <a:endParaRPr lang="en-CA" dirty="0"/>
          </a:p>
        </p:txBody>
      </p:sp>
      <p:pic>
        <p:nvPicPr>
          <p:cNvPr id="3" name="Picture 8" descr="Lambada Aster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381000" y="2510118"/>
            <a:ext cx="365760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626" name="Picture 2" descr="http://images.whiteflowerfarm.com/24158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510118"/>
            <a:ext cx="3505200" cy="30928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10" descr="Purple Dome Ast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5024718"/>
            <a:ext cx="1714500" cy="16808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04800" y="1371600"/>
            <a:ext cx="21377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 smtClean="0"/>
              <a:t>Aster spp.</a:t>
            </a:r>
          </a:p>
          <a:p>
            <a:r>
              <a:rPr lang="en-CA" sz="2400" dirty="0" smtClean="0"/>
              <a:t>Max height: 1m</a:t>
            </a:r>
            <a:endParaRPr lang="en-CA" sz="2400" dirty="0"/>
          </a:p>
        </p:txBody>
      </p:sp>
      <p:pic>
        <p:nvPicPr>
          <p:cNvPr id="26628" name="Picture 4" descr="http://www.cornhillnursery.com/images/thisweek/2012/09_21_12/Lambada%20Ast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4491318"/>
            <a:ext cx="1945524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773583" y="2057400"/>
            <a:ext cx="22955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smtClean="0"/>
              <a:t>Purple dome variety</a:t>
            </a:r>
            <a:endParaRPr lang="en-CA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5040868"/>
            <a:ext cx="19075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err="1" smtClean="0"/>
              <a:t>Lambada</a:t>
            </a:r>
            <a:r>
              <a:rPr lang="en-CA" sz="2000" dirty="0" smtClean="0"/>
              <a:t> variety</a:t>
            </a:r>
            <a:endParaRPr lang="en-CA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Grasses</a:t>
            </a: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447800"/>
            <a:ext cx="53558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Multiple species of </a:t>
            </a:r>
            <a:r>
              <a:rPr lang="en-CA" b="1" dirty="0" smtClean="0"/>
              <a:t>Sedge</a:t>
            </a:r>
            <a:r>
              <a:rPr lang="en-CA" dirty="0" smtClean="0"/>
              <a:t>, </a:t>
            </a:r>
            <a:r>
              <a:rPr lang="en-CA" b="1" dirty="0" smtClean="0"/>
              <a:t>Rush</a:t>
            </a:r>
            <a:r>
              <a:rPr lang="en-CA" dirty="0" smtClean="0"/>
              <a:t> and </a:t>
            </a:r>
            <a:r>
              <a:rPr lang="en-CA" b="1" dirty="0" err="1" smtClean="0"/>
              <a:t>Spartina</a:t>
            </a:r>
            <a:r>
              <a:rPr lang="en-CA" dirty="0" smtClean="0"/>
              <a:t> available.</a:t>
            </a:r>
          </a:p>
          <a:p>
            <a:r>
              <a:rPr lang="en-CA" dirty="0" smtClean="0"/>
              <a:t>Average height: 1-2m</a:t>
            </a:r>
            <a:endParaRPr lang="en-CA" dirty="0"/>
          </a:p>
        </p:txBody>
      </p:sp>
      <p:pic>
        <p:nvPicPr>
          <p:cNvPr id="27650" name="Picture 2" descr="https://encrypted-tbn2.gstatic.com/images?q=tbn:ANd9GcR1K_uP2ubX7SeO02dMw1KJxeH-MBvBCfYYquYanmAUKzfvaRPPy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50" y="2807732"/>
            <a:ext cx="2495550" cy="3743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28600" y="2286000"/>
            <a:ext cx="2080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/>
              <a:t>Sedge (</a:t>
            </a:r>
            <a:r>
              <a:rPr lang="en-CA" b="1" i="1" dirty="0" err="1" smtClean="0"/>
              <a:t>Carex</a:t>
            </a:r>
            <a:r>
              <a:rPr lang="en-CA" b="1" i="1" dirty="0" smtClean="0"/>
              <a:t> </a:t>
            </a:r>
            <a:r>
              <a:rPr lang="en-CA" b="1" i="1" dirty="0" err="1" smtClean="0"/>
              <a:t>acuta</a:t>
            </a:r>
            <a:r>
              <a:rPr lang="en-CA" b="1" dirty="0" smtClean="0"/>
              <a:t>)</a:t>
            </a:r>
            <a:endParaRPr lang="en-CA" b="1" dirty="0"/>
          </a:p>
        </p:txBody>
      </p:sp>
      <p:pic>
        <p:nvPicPr>
          <p:cNvPr id="27652" name="Picture 4" descr="http://www.planthis.com.au/images/x_images/plants/17008/Juncus-usitatus-main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r="7423"/>
          <a:stretch>
            <a:fillRect/>
          </a:stretch>
        </p:blipFill>
        <p:spPr bwMode="auto">
          <a:xfrm>
            <a:off x="3124200" y="2807731"/>
            <a:ext cx="2590800" cy="37338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048000" y="2286000"/>
            <a:ext cx="2293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/>
              <a:t>Rush (</a:t>
            </a:r>
            <a:r>
              <a:rPr lang="en-CA" b="1" i="1" dirty="0" err="1" smtClean="0"/>
              <a:t>Juncus</a:t>
            </a:r>
            <a:r>
              <a:rPr lang="en-CA" b="1" i="1" dirty="0" smtClean="0"/>
              <a:t> </a:t>
            </a:r>
            <a:r>
              <a:rPr lang="en-CA" b="1" i="1" dirty="0" err="1" smtClean="0"/>
              <a:t>usitatus</a:t>
            </a:r>
            <a:r>
              <a:rPr lang="en-CA" b="1" dirty="0" smtClean="0"/>
              <a:t>)</a:t>
            </a:r>
            <a:endParaRPr lang="en-CA" b="1" dirty="0"/>
          </a:p>
        </p:txBody>
      </p:sp>
      <p:sp>
        <p:nvSpPr>
          <p:cNvPr id="8" name="Rectangle 7"/>
          <p:cNvSpPr/>
          <p:nvPr/>
        </p:nvSpPr>
        <p:spPr>
          <a:xfrm>
            <a:off x="6026865" y="2286000"/>
            <a:ext cx="3117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 smtClean="0"/>
              <a:t>Cord grass (</a:t>
            </a:r>
            <a:r>
              <a:rPr lang="en-CA" b="1" i="1" dirty="0" err="1" smtClean="0"/>
              <a:t>Spartina</a:t>
            </a:r>
            <a:r>
              <a:rPr lang="en-CA" b="1" i="1" dirty="0" smtClean="0"/>
              <a:t> </a:t>
            </a:r>
            <a:r>
              <a:rPr lang="en-CA" b="1" i="1" dirty="0" err="1" smtClean="0"/>
              <a:t>pectinata</a:t>
            </a:r>
            <a:r>
              <a:rPr lang="en-CA" b="1" dirty="0" smtClean="0"/>
              <a:t>)</a:t>
            </a:r>
            <a:endParaRPr lang="en-CA" b="1" dirty="0"/>
          </a:p>
        </p:txBody>
      </p:sp>
      <p:pic>
        <p:nvPicPr>
          <p:cNvPr id="27654" name="Picture 6" descr="http://www.prairienursery.com/store/images/PrairieCordgrass-s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1250" y="2798207"/>
            <a:ext cx="2495550" cy="3743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Roses</a:t>
            </a:r>
            <a:endParaRPr lang="en-CA" dirty="0"/>
          </a:p>
        </p:txBody>
      </p:sp>
      <p:pic>
        <p:nvPicPr>
          <p:cNvPr id="1026" name="Picture 2" descr="http://m3.i.pbase.com/g1/78/629478/2/113921903.uAJ3l66d.jpg"/>
          <p:cNvPicPr>
            <a:picLocks noChangeAspect="1" noChangeArrowheads="1"/>
          </p:cNvPicPr>
          <p:nvPr/>
        </p:nvPicPr>
        <p:blipFill>
          <a:blip r:embed="rId2" cstate="print"/>
          <a:srcRect l="6832" r="7771"/>
          <a:stretch>
            <a:fillRect/>
          </a:stretch>
        </p:blipFill>
        <p:spPr bwMode="auto">
          <a:xfrm>
            <a:off x="304800" y="2819401"/>
            <a:ext cx="3810000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04800" y="1676400"/>
            <a:ext cx="24647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i="1" dirty="0" smtClean="0"/>
              <a:t>Rosa </a:t>
            </a:r>
            <a:r>
              <a:rPr lang="en-CA" sz="2400" b="1" i="1" dirty="0" err="1" smtClean="0"/>
              <a:t>carolina</a:t>
            </a:r>
            <a:endParaRPr lang="en-CA" sz="2400" b="1" i="1" dirty="0" smtClean="0"/>
          </a:p>
          <a:p>
            <a:r>
              <a:rPr lang="en-CA" sz="2400" dirty="0" smtClean="0"/>
              <a:t>Max. height: 2-3m</a:t>
            </a:r>
            <a:endParaRPr lang="en-CA" sz="2400" dirty="0"/>
          </a:p>
        </p:txBody>
      </p:sp>
      <p:pic>
        <p:nvPicPr>
          <p:cNvPr id="1028" name="Picture 4" descr="Rosa Caroli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2438400"/>
            <a:ext cx="1533483" cy="121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569759" y="1676400"/>
            <a:ext cx="26026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i="1" dirty="0" smtClean="0"/>
              <a:t>Rosa </a:t>
            </a:r>
            <a:r>
              <a:rPr lang="en-CA" sz="2400" b="1" i="1" dirty="0" err="1" smtClean="0"/>
              <a:t>virginiana</a:t>
            </a:r>
            <a:endParaRPr lang="en-CA" sz="2400" b="1" i="1" dirty="0" smtClean="0"/>
          </a:p>
          <a:p>
            <a:r>
              <a:rPr lang="en-CA" sz="2400" dirty="0" smtClean="0"/>
              <a:t>Max. height: 1.25m</a:t>
            </a:r>
            <a:endParaRPr lang="en-CA" sz="2400" dirty="0"/>
          </a:p>
        </p:txBody>
      </p:sp>
      <p:pic>
        <p:nvPicPr>
          <p:cNvPr id="1032" name="Picture 8" descr="http://www.fcps.edu/islandcreekes/ecology/Plants/Virginia%20Rose/img_2124.jpg"/>
          <p:cNvPicPr>
            <a:picLocks noChangeAspect="1" noChangeArrowheads="1"/>
          </p:cNvPicPr>
          <p:nvPr/>
        </p:nvPicPr>
        <p:blipFill>
          <a:blip r:embed="rId4" cstate="print"/>
          <a:srcRect r="7692"/>
          <a:stretch>
            <a:fillRect/>
          </a:stretch>
        </p:blipFill>
        <p:spPr bwMode="auto">
          <a:xfrm>
            <a:off x="4724400" y="2819400"/>
            <a:ext cx="4114800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Fruiting shrubs</a:t>
            </a:r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381000" y="1455003"/>
            <a:ext cx="45453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b="1" dirty="0" smtClean="0"/>
              <a:t>Elderberry (</a:t>
            </a:r>
            <a:r>
              <a:rPr lang="en-CA" sz="2400" b="1" i="1" dirty="0" err="1" smtClean="0"/>
              <a:t>Sambucus</a:t>
            </a:r>
            <a:r>
              <a:rPr lang="en-CA" sz="2400" b="1" i="1" dirty="0" smtClean="0"/>
              <a:t> </a:t>
            </a:r>
            <a:r>
              <a:rPr lang="en-CA" sz="2400" b="1" i="1" dirty="0" err="1" smtClean="0"/>
              <a:t>canadensis</a:t>
            </a:r>
            <a:r>
              <a:rPr lang="en-CA" sz="2400" b="1" dirty="0" smtClean="0"/>
              <a:t>)</a:t>
            </a:r>
          </a:p>
          <a:p>
            <a:r>
              <a:rPr lang="en-CA" sz="2400" dirty="0" err="1" smtClean="0"/>
              <a:t>Max.height</a:t>
            </a:r>
            <a:r>
              <a:rPr lang="en-CA" sz="2400" dirty="0" smtClean="0"/>
              <a:t>: 3-4m</a:t>
            </a:r>
            <a:endParaRPr lang="en-CA" sz="2400" dirty="0"/>
          </a:p>
        </p:txBody>
      </p:sp>
      <p:pic>
        <p:nvPicPr>
          <p:cNvPr id="14338" name="Picture 2" descr="http://search.millcreeknursery.ca/Content/Images/Photos/F259-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357028"/>
            <a:ext cx="6324600" cy="42056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340" name="Picture 4" descr="http://www.floridata.com/wallpaper/jpg/Sambucus_canadensis800.jpg"/>
          <p:cNvPicPr>
            <a:picLocks noChangeAspect="1" noChangeArrowheads="1"/>
          </p:cNvPicPr>
          <p:nvPr/>
        </p:nvPicPr>
        <p:blipFill>
          <a:blip r:embed="rId3" cstate="print"/>
          <a:srcRect l="1527" b="4326"/>
          <a:stretch>
            <a:fillRect/>
          </a:stretch>
        </p:blipFill>
        <p:spPr bwMode="auto">
          <a:xfrm>
            <a:off x="5024364" y="1600200"/>
            <a:ext cx="2091447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342" name="Picture 6" descr="http://www.stevenfoster.com/photography/imageviewss/sambucus/can2-081109/content/images/large/Sambucus_108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67364" y="3276600"/>
            <a:ext cx="2748036" cy="18287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162800" y="1524000"/>
            <a:ext cx="1150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Flowers</a:t>
            </a:r>
            <a:endParaRPr lang="en-CA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691364" y="5181600"/>
            <a:ext cx="888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Fruits</a:t>
            </a:r>
            <a:endParaRPr lang="en-C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Fruiting shrubs</a:t>
            </a:r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232835" y="1619071"/>
            <a:ext cx="512832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b="1" dirty="0" smtClean="0"/>
              <a:t>Serviceberry (</a:t>
            </a:r>
            <a:r>
              <a:rPr lang="en-CA" sz="2400" b="1" i="1" dirty="0" err="1" smtClean="0"/>
              <a:t>Amelanchier</a:t>
            </a:r>
            <a:r>
              <a:rPr lang="en-CA" sz="2400" b="1" i="1" dirty="0" smtClean="0"/>
              <a:t> </a:t>
            </a:r>
            <a:r>
              <a:rPr lang="en-CA" sz="2400" b="1" i="1" dirty="0" err="1" smtClean="0"/>
              <a:t>canadensis</a:t>
            </a:r>
            <a:r>
              <a:rPr lang="en-CA" sz="2400" b="1" dirty="0" smtClean="0"/>
              <a:t>)</a:t>
            </a:r>
          </a:p>
          <a:p>
            <a:r>
              <a:rPr lang="en-CA" sz="2400" dirty="0" smtClean="0"/>
              <a:t>Height: 2-8m</a:t>
            </a:r>
          </a:p>
          <a:p>
            <a:r>
              <a:rPr lang="en-CA" sz="2400" dirty="0" smtClean="0"/>
              <a:t>Shade tolerant</a:t>
            </a:r>
            <a:endParaRPr lang="en-CA" sz="2400" dirty="0"/>
          </a:p>
        </p:txBody>
      </p:sp>
      <p:pic>
        <p:nvPicPr>
          <p:cNvPr id="15362" name="Picture 2" descr="http://plants.connon.ca/Content/Images/Photos/F169-04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371600" y="2886075"/>
            <a:ext cx="5629275" cy="3743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4" name="Picture 4" descr="http://upload.wikimedia.org/wikipedia/commons/2/28/Amelanchier_canadensis_flow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5617" y="1981200"/>
            <a:ext cx="2280183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6" name="Picture 6" descr="http://www.degroot-inc.com/images/serviceberry_fruit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1" y="4191000"/>
            <a:ext cx="2308478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162800" y="1524000"/>
            <a:ext cx="1150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Flowers</a:t>
            </a:r>
            <a:endParaRPr lang="en-CA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691364" y="6243935"/>
            <a:ext cx="888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Fruits</a:t>
            </a:r>
            <a:endParaRPr lang="en-CA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Fruiting shrubs</a:t>
            </a:r>
            <a:endParaRPr lang="en-CA" dirty="0"/>
          </a:p>
        </p:txBody>
      </p:sp>
      <p:pic>
        <p:nvPicPr>
          <p:cNvPr id="19458" name="Picture 2" descr="http://pics.davesgarden.com/pics/2004/08/30/kooger/5a710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895600"/>
            <a:ext cx="4686300" cy="3514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60" name="Picture 4" descr="http://www.veseys.com/ca/en/images/products/small/27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362200"/>
            <a:ext cx="2137672" cy="26827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57963" y="1619071"/>
            <a:ext cx="41232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 smtClean="0"/>
              <a:t>Red raspberries (</a:t>
            </a:r>
            <a:r>
              <a:rPr lang="en-CA" sz="2400" b="1" i="1" dirty="0" err="1" smtClean="0"/>
              <a:t>Rubus</a:t>
            </a:r>
            <a:r>
              <a:rPr lang="en-CA" sz="2400" b="1" i="1" dirty="0" smtClean="0"/>
              <a:t> </a:t>
            </a:r>
            <a:r>
              <a:rPr lang="en-CA" sz="2400" b="1" i="1" dirty="0" err="1" smtClean="0"/>
              <a:t>idaeus</a:t>
            </a:r>
            <a:r>
              <a:rPr lang="en-CA" sz="2400" b="1" dirty="0" smtClean="0"/>
              <a:t>)</a:t>
            </a:r>
          </a:p>
          <a:p>
            <a:r>
              <a:rPr lang="en-CA" sz="2400" dirty="0" smtClean="0"/>
              <a:t>Max height: 2m</a:t>
            </a:r>
          </a:p>
          <a:p>
            <a:r>
              <a:rPr lang="en-CA" sz="2400" dirty="0" smtClean="0"/>
              <a:t>‘Nova’ variety</a:t>
            </a:r>
            <a:endParaRPr lang="en-CA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Shrubs</a:t>
            </a:r>
            <a:endParaRPr lang="en-CA" dirty="0"/>
          </a:p>
        </p:txBody>
      </p:sp>
      <p:pic>
        <p:nvPicPr>
          <p:cNvPr id="17410" name="Picture 2" descr="http://pics.davesgarden.com/pics/2005/01/13/mgarr/def5b5.jpg"/>
          <p:cNvPicPr>
            <a:picLocks noChangeAspect="1" noChangeArrowheads="1"/>
          </p:cNvPicPr>
          <p:nvPr/>
        </p:nvPicPr>
        <p:blipFill>
          <a:blip r:embed="rId2" cstate="print"/>
          <a:srcRect l="10687" t="10433" r="9924" b="4071"/>
          <a:stretch>
            <a:fillRect/>
          </a:stretch>
        </p:blipFill>
        <p:spPr bwMode="auto">
          <a:xfrm>
            <a:off x="304800" y="2895600"/>
            <a:ext cx="3962400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95340" y="1607403"/>
            <a:ext cx="38027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smtClean="0"/>
              <a:t>Sweet fern (</a:t>
            </a:r>
            <a:r>
              <a:rPr lang="en-CA" sz="2000" b="1" i="1" dirty="0" err="1" smtClean="0"/>
              <a:t>Comptonia</a:t>
            </a:r>
            <a:r>
              <a:rPr lang="en-CA" sz="2000" b="1" i="1" dirty="0" smtClean="0"/>
              <a:t> </a:t>
            </a:r>
            <a:r>
              <a:rPr lang="en-CA" sz="2000" b="1" i="1" dirty="0" err="1" smtClean="0"/>
              <a:t>peregrina</a:t>
            </a:r>
            <a:r>
              <a:rPr lang="en-CA" sz="2000" b="1" dirty="0" smtClean="0"/>
              <a:t>)</a:t>
            </a:r>
          </a:p>
          <a:p>
            <a:r>
              <a:rPr lang="en-CA" sz="2000" dirty="0" smtClean="0"/>
              <a:t>Max. height: 1m</a:t>
            </a:r>
            <a:endParaRPr lang="en-CA" sz="2000" dirty="0"/>
          </a:p>
        </p:txBody>
      </p:sp>
      <p:sp>
        <p:nvSpPr>
          <p:cNvPr id="5" name="Rectangle 4"/>
          <p:cNvSpPr/>
          <p:nvPr/>
        </p:nvSpPr>
        <p:spPr>
          <a:xfrm>
            <a:off x="4800600" y="1600200"/>
            <a:ext cx="399006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000" b="1" dirty="0" smtClean="0"/>
              <a:t>Witch Hazel (</a:t>
            </a:r>
            <a:r>
              <a:rPr lang="en-CA" sz="2000" b="1" i="1" dirty="0" err="1" smtClean="0"/>
              <a:t>Hamamelis</a:t>
            </a:r>
            <a:r>
              <a:rPr lang="en-CA" sz="2000" b="1" i="1" dirty="0" smtClean="0"/>
              <a:t> </a:t>
            </a:r>
            <a:r>
              <a:rPr lang="en-CA" sz="2000" b="1" i="1" dirty="0" err="1" smtClean="0"/>
              <a:t>virginiana</a:t>
            </a:r>
            <a:r>
              <a:rPr lang="en-CA" sz="2000" b="1" dirty="0" smtClean="0"/>
              <a:t>)</a:t>
            </a:r>
          </a:p>
          <a:p>
            <a:r>
              <a:rPr lang="en-CA" sz="2000" dirty="0" smtClean="0"/>
              <a:t>Max. height: 3m</a:t>
            </a:r>
          </a:p>
          <a:p>
            <a:r>
              <a:rPr lang="en-CA" sz="2000" dirty="0" smtClean="0"/>
              <a:t>Shade tolerant</a:t>
            </a:r>
            <a:endParaRPr lang="en-CA" sz="2000" dirty="0"/>
          </a:p>
        </p:txBody>
      </p:sp>
      <p:pic>
        <p:nvPicPr>
          <p:cNvPr id="17414" name="Picture 6" descr="Common WitchHaz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844678"/>
            <a:ext cx="3048000" cy="37847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6" name="Picture 8" descr="http://www.nationalnutrition.ca/witch_haze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2286000"/>
            <a:ext cx="1905000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Shrubs</a:t>
            </a:r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381000" y="1676400"/>
            <a:ext cx="33523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 smtClean="0"/>
              <a:t>Bayberry (</a:t>
            </a:r>
            <a:r>
              <a:rPr lang="en-CA" b="1" i="1" dirty="0" err="1" smtClean="0"/>
              <a:t>Myrica</a:t>
            </a:r>
            <a:r>
              <a:rPr lang="en-CA" b="1" i="1" dirty="0" smtClean="0"/>
              <a:t> </a:t>
            </a:r>
            <a:r>
              <a:rPr lang="en-CA" b="1" i="1" dirty="0" err="1" smtClean="0"/>
              <a:t>pennsylvanica</a:t>
            </a:r>
            <a:r>
              <a:rPr lang="en-CA" b="1" dirty="0" smtClean="0"/>
              <a:t>)</a:t>
            </a:r>
          </a:p>
          <a:p>
            <a:r>
              <a:rPr lang="en-CA" dirty="0" smtClean="0"/>
              <a:t>Max height: 2m</a:t>
            </a:r>
            <a:endParaRPr lang="en-CA" dirty="0"/>
          </a:p>
        </p:txBody>
      </p:sp>
      <p:pic>
        <p:nvPicPr>
          <p:cNvPr id="18434" name="Picture 2" descr="http://plants.connon.ca/Content/Images/Photos/F273-21.jpg"/>
          <p:cNvPicPr>
            <a:picLocks noChangeAspect="1" noChangeArrowheads="1"/>
          </p:cNvPicPr>
          <p:nvPr/>
        </p:nvPicPr>
        <p:blipFill>
          <a:blip r:embed="rId2" cstate="print"/>
          <a:srcRect l="6314" r="13178"/>
          <a:stretch>
            <a:fillRect/>
          </a:stretch>
        </p:blipFill>
        <p:spPr bwMode="auto">
          <a:xfrm>
            <a:off x="304800" y="2590801"/>
            <a:ext cx="3690160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6" name="Picture 4" descr="http://www.yourleaf.org/sites/yourleaf.org/files/bayberry_fru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4648200"/>
            <a:ext cx="1905000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4800600" y="1667470"/>
            <a:ext cx="353154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 smtClean="0"/>
              <a:t>Wild Raisin (</a:t>
            </a:r>
            <a:r>
              <a:rPr lang="en-CA" b="1" i="1" dirty="0" err="1" smtClean="0"/>
              <a:t>Viburnum</a:t>
            </a:r>
            <a:r>
              <a:rPr lang="en-CA" b="1" i="1" dirty="0" smtClean="0"/>
              <a:t> </a:t>
            </a:r>
            <a:r>
              <a:rPr lang="en-CA" b="1" i="1" dirty="0" err="1" smtClean="0"/>
              <a:t>cassinoides</a:t>
            </a:r>
            <a:r>
              <a:rPr lang="en-CA" b="1" dirty="0" smtClean="0"/>
              <a:t>)</a:t>
            </a:r>
          </a:p>
          <a:p>
            <a:r>
              <a:rPr lang="en-CA" dirty="0" smtClean="0"/>
              <a:t>Max. height: 3m</a:t>
            </a:r>
          </a:p>
          <a:p>
            <a:r>
              <a:rPr lang="en-CA" dirty="0" smtClean="0"/>
              <a:t>Shade tolerant</a:t>
            </a:r>
            <a:endParaRPr lang="en-CA" dirty="0"/>
          </a:p>
        </p:txBody>
      </p:sp>
      <p:pic>
        <p:nvPicPr>
          <p:cNvPr id="18438" name="Picture 6" descr="http://www.hort.cornell.edu/vlb/images/vibdentl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2590800"/>
            <a:ext cx="3886200" cy="30902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802546" y="6096000"/>
            <a:ext cx="7745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smtClean="0"/>
              <a:t>Fruits</a:t>
            </a:r>
            <a:endParaRPr lang="en-CA" sz="2000" dirty="0"/>
          </a:p>
        </p:txBody>
      </p:sp>
      <p:pic>
        <p:nvPicPr>
          <p:cNvPr id="18440" name="Picture 8" descr="http://www.classicviburnums.com/_ccLib/image/plants/DETA-70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5181600"/>
            <a:ext cx="2209800" cy="14658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5791200" y="6172200"/>
            <a:ext cx="7745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smtClean="0"/>
              <a:t>Fruits</a:t>
            </a:r>
            <a:endParaRPr lang="en-CA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Deciduous trees</a:t>
            </a: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600200"/>
            <a:ext cx="39362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 smtClean="0"/>
              <a:t>Paper birch (</a:t>
            </a:r>
            <a:r>
              <a:rPr lang="en-CA" sz="2400" b="1" i="1" dirty="0" err="1" smtClean="0"/>
              <a:t>Betula</a:t>
            </a:r>
            <a:r>
              <a:rPr lang="en-CA" sz="2400" b="1" i="1" dirty="0" smtClean="0"/>
              <a:t> </a:t>
            </a:r>
            <a:r>
              <a:rPr lang="en-CA" sz="2400" b="1" i="1" dirty="0" err="1" smtClean="0"/>
              <a:t>papyfera</a:t>
            </a:r>
            <a:r>
              <a:rPr lang="en-CA" sz="2400" b="1" dirty="0" smtClean="0"/>
              <a:t>)</a:t>
            </a:r>
          </a:p>
          <a:p>
            <a:r>
              <a:rPr lang="en-CA" sz="2400" dirty="0" smtClean="0"/>
              <a:t>Max. height: 15m </a:t>
            </a:r>
            <a:endParaRPr lang="en-CA" sz="2400" dirty="0"/>
          </a:p>
        </p:txBody>
      </p:sp>
      <p:pic>
        <p:nvPicPr>
          <p:cNvPr id="20482" name="Picture 2" descr="http://www.springtreefarm.ca/files/2813/3943/8569/Paper_Bir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14600"/>
            <a:ext cx="3200400" cy="40836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572000" y="1600200"/>
            <a:ext cx="42278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 smtClean="0"/>
              <a:t>White ash (</a:t>
            </a:r>
            <a:r>
              <a:rPr lang="en-CA" sz="2400" b="1" i="1" dirty="0" err="1" smtClean="0"/>
              <a:t>Fraxinus</a:t>
            </a:r>
            <a:r>
              <a:rPr lang="en-CA" sz="2400" b="1" i="1" dirty="0" smtClean="0"/>
              <a:t> </a:t>
            </a:r>
            <a:r>
              <a:rPr lang="en-CA" sz="2400" b="1" i="1" dirty="0" err="1" smtClean="0"/>
              <a:t>americana</a:t>
            </a:r>
            <a:r>
              <a:rPr lang="en-CA" sz="2400" b="1" dirty="0" smtClean="0"/>
              <a:t>)</a:t>
            </a:r>
          </a:p>
          <a:p>
            <a:r>
              <a:rPr lang="en-CA" sz="2400" dirty="0" smtClean="0"/>
              <a:t>Max. height: 25m</a:t>
            </a:r>
            <a:endParaRPr lang="en-CA" sz="2400" dirty="0"/>
          </a:p>
        </p:txBody>
      </p:sp>
      <p:pic>
        <p:nvPicPr>
          <p:cNvPr id="20486" name="Picture 6" descr="http://texastreeid.tamu.edu/images/TreeImages/ash_white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514600"/>
            <a:ext cx="4114800" cy="41148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Deciduous trees</a:t>
            </a:r>
            <a:endParaRPr lang="en-CA" dirty="0"/>
          </a:p>
        </p:txBody>
      </p:sp>
      <p:sp>
        <p:nvSpPr>
          <p:cNvPr id="21506" name="AutoShape 2" descr="data:image/jpeg;base64,/9j/4AAQSkZJRgABAQAAAQABAAD/2wCEAAkGBhQREBUTEhQVFRUWGB0YGBgYGRgfHxkbHRsYHR4aGhwcICYfHhwjGxocHy8gJCcpLS0sHB4xNTEqNyYrLSoBCQoKDgwOGg8PGiwkHyQpLCwvLCksLC0sLS0tLC0sLCksLCwsKSwsLCwqLCwsLCwvLywsLCwsLCwpLCwsLCwsLP/AABEIAOAA4AMBIgACEQEDEQH/xAAcAAABBQEBAQAAAAAAAAAAAAAAAwQFBgcCAQj/xABDEAACAQMDAwMCBAQDBgILAQABAhEDEiEABDEFIkEGE1EyYQdCcYEUI1KRYqGxM4KSwdHwcoMVJENjc5OistPh8VP/xAAaAQADAQEBAQAAAAAAAAAAAAAAAQIDBAUG/8QALhEAAgIBAwIEBAYDAAAAAAAAAAECEQMSITEEQRNRYfAycYHBFCKRobHhI1LR/9oADAMBAAIRAxEAPwDcdGjRoANGjRoANGjRoANGjRoANGjRoANGjRoANGjRoANGjTbe9TpUQDVdUuMLcQJMEwPkwDjnGgaV8DnUbX9QUVFQ33e0yq4XJDMQoEfMnTL1J6kSltK9SlWph6anmGIbt7bbh3QwgEjLKTjWH9U9XVncLUYVUJkv7ZvhWhC6rADYVi4DAmBOs5Trg6cPT+Ju9kb30Dr9Pd0lqUyDKhmtuIUnlLio7geVIBGJAnUprCfw89Tum7qMvuulpC0J+o3U1vC9qC1ebbj8jiNzFYRMiBpwlaIz4/DlS4O9Gm1LqNJqhprURnUSyhgSBJEkDIyCP1GnOrMA0aNGgA0aNGgA0aNGgA0aNGgA0aNGgA0aNGgA0abdR3oo0nqkEhFLQIzH3MAfqSAOTrMeq/iKSIDsCjFzcoBAkMgYZQxETkGQREiIlNRE3Rq+jUL6W6+N1QVyLXjuQmSBc6gk/ewn5+QNTWrW4w15GvdeM0c40Ae6NUSt+KKU3q3pNNbjTqJLBwItOBOe7KhhABnSPXfxFphKycuqI9MK0XgG41FIYEqoAJpzJGMgmI1x7G/4fImk1yXna71K1MVKTq6MJVlIIP7jWHet/UdRt4akJP0wSjQiMzUWAgGTczASTGSBgLBt6iq0GNTuD23UmIHaVBVio4H9MgSYPxruv6o/kpUlzUqmGYYKIGum0Eg3TJB+JmTIwlk1KqPTw9L4UtSaZ7sd4TTqGrdUokFGt+kS6tJgzAie2DMeJGmlSlTSrUCFVp8LVaKt5DTcWAtuzk9oWRPiYSlv6RZBDKAO7JhmwSVM9vxAnnUnTru9O1ZWneWsDExIHiAxAKBiFBkhT+XtzqlR16k5al8vfvcetvV2wSyow/l+5TJpxioEBUZZZYqe+R3DmMl50n1m+3Vql7EMS1WmPpcuFm+QF5LwacEG0m4RqF3VFXKJdaoUJazS5CgAQZPBGCBBBJHiPKfThUpE31DcbYQzbPhuBkTgEZMHxp3TsmMVKLjyPejepN09dBTeqXYwWVQ72FlLngs4MA2kNgYXiNrqfiDSo7ak1Yr7zqps7lEkwbiV7SIMpBIMrBPPz1QRts9yOLpHcp/pYZBWDEqD+o1xueps7s7y7tIUliSBLRAOYk8fIMauM64MM2CORpy29EfUPSfU+33JilUUmSACQGa0kEhSboBBExmJEiDqV18++ivV9HZVh7NOpUdnWnCWLehklHWpBuVnMMCCxSWIBAP0BTeQDkSJyIP7jwddEXZ5GXHodHWjRo1RkGjRo0AGjRo0AGjSO63aUkL1GCqOSTA1R3/ERhWZQoamXAU/SVUwSSIMmAcY5GplNR5E3ReK+7RCodlUu1qyQLmgm0TyYBMfY6qv4g+ojt6aov5/IaJyBZMggkXGcxZ8xNS9Q+qqu6tpWQwDlyASIBw0rcLYaArRm6Z8V6h1WqJQrFkGkpYkBmBa1QM+GaRHz4jWUsnYlyJWr196tN1aq6oy24YtaexgWBPIiT5IJ+QRC1NgtRrDkXFUquMse0AU7QwtYngSefqzqI3dao9W6tSZs3C2p+bw3OVyv+fPGnzs2AUdhgi0kWi5j2gtPmbQ09pI1j8ySY6R6uqUVVKIKwzG3tkC5yoIA+iWwsfTaMEkl5uvxCrvuVNNmLKbVUXQXIIbsDQZMkAyRgA+TWkNMlHZ6gVpiTBgFoi0k2AXc55HHCG429MMatNxJzAJYgMAfqJJOIkRg44wHb4A3BfW1GnTpe+bKrqCyQQVEGWYHIi09slgcZ51XPxF6xXr0U/ga9EUmUiq7NhG9yiFuKg2wHYmfAJ5A1mNNmrszEljF7AfVZInMHweYOSCRqJ3XVfcfgItNYAVgbTczEqJtkmTgwWY/wBUDXW2js6WOqaskKuxHuYq02Z1V1gYBtz3KYhXu7WycEgZ17uqyqagqsli4CB8zeOSArFG7lOFMqG5iWVXqJpKaFO+Syh+MhkggGTao+JmREkZEO9DvIIKCVItM/Ak+CQR8/6axo9tye1Nv5+/fBat5bUlkKUw3YtMBRFi9wVYABAUQQM3AEy0lmemlKYquy2ksoIK4tBIxcDJJIzEz4Go9KKrTuIKFYZX5BW0yfPdFpiPJPjMt1Gp71P3aptTC2qVYkjuCrJx2lvEggeIlMtSTpLYb1QjugpJdCgkjIgwWdZA5N+SwJgARJGuqnUGe33GZLUuhQC0yyhgLhBC4wTiB4gO61SoKK1aZSiX76ZBlmkSQeQBcZt+nJOoOruU9tF9okR3Hg4gkkBRJjETgZyTOhCbS77+/wDpI7rbezUqmpcsBjkiQZIV2Ik3ElRxBk/E6b0KIoozFmNVZK+2xiTEtJBBFpPAEXHzx307ZPUrl6pZkbliCZ+gQIiDaRBiABxrvedER3VadVb3chZYNcb1CgkHHxfBEzJiCGiO3ml7sj2gghjgdpEEnIHaM4IAmfuf015tt01BzVRVJIOKqSHpkxlYgzEDMAqfgaWq+mK4AqkCmjGybqQ7ptsUe5mB3EsVAg8YlvstuEUvVdmi1fbFSL0w1l2eyI+3xkaumjK1N2lfvsSXp/a1dzuh7ThKjgZU22KoCdpJ7GIBAj4jg6+lOgFv4akHADhFDAThoExOYnXz1070zumpI+09yohcsPaKAIwBUhpdTdMLPbKwftr6C6BSdaFMVTdUCi8/LQJP99bQVHm9TLU1RJ6NGjWhyho0aNABo0aQ3O+p07Q7BSxhQfPzA+wyfgaAKh+KG8pfw60aqs1xJ7WK2yrqCSPBkiMTkazerXRXmmi02hWFLMkLba0zP0xEm4lTJJ4vXq/0om6r3JuSajhwlImmVLFCREAEkRy7EKsgDOKHv/Rm4oPTL0qZq1QLZUC0gBTImCACFBNube0E4wmm3sQyK6X1ypaKaKLcwbsMxM4aYIhcYkk/sXrOWuBpD3VVlaZgMT9QgMGwB+4j7BnvdmaDOrUkd1BDDLKpa4lWieFuDRIBIhmzHZ3ASmzJUveYXHGMWqZMYmJgE5BB1k1RIDdEhmqWrTWSQk3HukQp5AyDIIxgZOuiQCxKllMsxDS9gVlXkXRefgAAkY8+Udu4YKI9tTP/ALRZLBwTPDIJaBycCdC7CkO8FoQW3Gc/4RJBtWST92wAQJV0A3XegmnUCAqiGzMW8glpIBzECJx+um+63ivJy2WDXZKsHgBoH6wpk+dSFWqgPt0c8i1RK25kU5+kyRGDBj+oaTqbsKlSxUvtC2tSW+1bgJqSSXKlZM/SREQdUmuSopN0xpVcEYBL/oAuJBwSBEfb5+RqU9P9F2+6dtvDU6tVZQlZUWwSoAg3ESQ7SB8GSDW3ZsMzW9wmLcEmOeCJM+OP01LbPfHakU1INdYctJIDAGUYghiCcRwJP1TlKVM9qHRQSbjd0T3XPw1qUkpsAxvS2pazsqABJd2MYAvwBBNsJAMQPWuh0tsKae+rPVAm1xFNbAxuMsTUZjiOz6ZAnU11X1+N5WX66TqsAXuUDAPNRETN1rsJGSBn41CGrBJWirEkqFtskEsVIChQyFQ8+e1pIydU5Lsio4sqSUpURi1gWZt0HKnKqOC0MIQAiBAGPACj76N/UV6i+2CFQE9xBLMYxEwSJC4gkffOnDdIpqC9R83C0EEgggGQQZDQcgjxps6JSTC3MGHdd9K5EWn55u8EDmcZ3bO3TojXYdbeklMq9eW+oBVqAhUgQAq4UmBwROfONSFPq6BHYIoRSAPcIksMsn1ScnwByZznULWr03pWqiB3DG9+0LaSYTjkAQBmSJGdM9tsmP8ALLPEyQASAQDBzji4SJyRg6Kb3ZOqCelL1Jjc9ZNGgtNYYus2QLQrH5nmJPAgEDxrldjVCF6JuFQB2AuvAUqysoBJVpBjIjHB023PTC9gUgyALR7pNIni5YYwM4B+RpStsnUiAVUGxyGIFWSMIBMgKZjOLj9gJeQTn2lt+m/vuM2e9TaphAe1iwUCY4U4OcgEcE5zrvZ0g7F3RpAMCmMM3fnPAkRC8Rpt1LeGoUX8yra7Z7jJg8/oZ8yZzk+7QXVAjVGQEFTU+q2QZgSJB4iRzqkRJe/6JrpPrreKUpUKi0VLEQiU1BIVAZuFuAg5jkyc603ffjD7IYKiVCiAgTb7jEU+ATcgF5bKmQp+k6yrY7anRS4VpZzyqpK2iqDHcchrDECQRB41F7hbi5AgfVll/cCLQc57RgeNXqa4MHghPeS48u59N9P9dbWtV9lXb3LgtpRgST5AibR5JiMTzqw6+ZPQ3qZNtWWqxbt7girce1VJUSPzhQJuWIYnAAb6M6N1hN1SFSmHAkgh1KkEcgg/BxjyD8a2jKzzc+JY3twP9GjRqznDVA/EU1w2a1NduVm0iWLiMRAAESbi3JiIyL/qves/Ta7uiWusemr2sFnDIQVMCSpxIHMDnUzVqhMyDZdZZ2VkquzBrbpyhUAMzFSIDEyDIuVgP1mPUHrWpuWCtciBc/8A+b+ZWYAPmGP5ZHmIXqHp+nRRSdwZqMRFMjDAsAARTN0kqx7SP6cQTFPubh7dprVHEuGMgAEQBAnMgk/Y65uODPgdfwRUkIhRmIhwTgyDbggECCcTzPBjXlba0lF0M4JK2gnvJ8mZ5u/Qx8GQgvUmpzRNIqOGDcQSVXOBALgD9QCZMaS2dY0XqCooDKQFIF1sKQI88GOR/wBE1vYHvVd63tj+WwLyLmLABgoixQPzNKiYE5JIyG+x2nbfVJKggnj8xzGf6sfqf11KbkB6ZuaUA+kWgksB+YeTzgA9wGJwyqtuKhAogKmbWIAxJADkTiCV/wAvnQgDabcU1LqwqBpVRMWnJLkkgKFAErEkxwJhDqFZwUlpZhmMTlh5hswTnPg5kaV3u+dF9olGZ1M2rlCDZHBBJNykDIgjBGm+16fXR5C1GUXF2tuCWswNzwQDxgEcgxxqkrAit9RqCQ89siTM5AafmSCIH3++nFKu38z3FDm2ZvYdwgTKmDiJBGYHyTpz1PqlQt391p+n4JPwOTycfJ+Y02fcXshLMsg48eeSIPgaiR73SylNJydfz9fId197SqU1asXWFtRUgkgZDkuOMiAIgZGDrjpe/tW1WvVRIR8yc4nDKAIypH35gpJuErlfcpntS0MAQZEgEkEqRaMwszPNuXB6elZh7aLZPawuAYhbipuDCVgM1OTgkjBICXkdM3aU6/sZbx6dgZGJJAAAHB7g2Pkwp8SXMfabqbL2LmrM0mO3HccEiBEflOREtbJI0nvNuKU0qohKljqUHcItW3ukntUkOpmJJDduk930VldXaozUwQbgchYyAnzAmB4gToddmVFyk25L6CG5271aSxSj2gxLlz3CQeOTnIt+Y8ab1uqrRBp0kIJ7biUNwIzPMTJ84iJ0pt+oP/sGi0tLLCuVDACRnBWAYxxmPPe7G2AVRllaMZuEkLLWiMZ5zI5jCXky27/NF/UT6Z1asBaiNC5FiqYAi4gxPJnmO7BjGmNfeluxC0N4LOe4sPy8EkgHyT+unG56iUb20VwwBQwTmAACAIItWJ7iG+3Gudr090e1aRdmQWXKSVHl1H0scSCTGrSSdnO5uUWlv6iG3roBNRZYEz3MJySZz2g8RzyfiFt51latxemMkE2kCWF3IiSIYjPGACONPurVtub2ShUWoTc71HJIbu7VUBVEsJJ7gOBqDp7hkYFT9BNpP5czIGmyYJtW1uLiupYAQqBgROY4k8RmCYj9vGlNvsbg4LH6SUtBaWAm3x95P2/u3rfzCz47vuBHjIj4GI/fSQDcZMDkgmF5/sAZ/T7cFFavoiZ6Ttm94VDSq1VXuhJuBAuUSoOTjMEcSI19MdA2wo0KdIGRTRUBIAwBHAx/bXzv6P6VW9xK1M1MGJRluUthCocMuYI7o5ABkga2fZ+sUoFaNfNcBQ4Uqe8hiQLcSAFclrQqurG2dbQ2PO6tuUqRddGmWx6zRrMVpVFchUc25FrglTIxkCYniD5GnutThDVV9W+o6ApVaLswlMsonJZQFFpksbpjEASbRnVoqTBjmMT86xn1b0zcUGevuvbVHIRVgG5smVlnb6Q0gn44mBnkbS2JkyGNLb00FlWqCz3hGgB4JPtg5ABLJ9SxEZmDpjuAlMsKKlnqXC4uGJLN5MYDdoAmOZYTl5X2tGafuqCrRFO21S4BKhQwHtrBjmTcWJHhmvSmqIzK9OmiGKjMZVlZiV9vHIUxaqCTaAMyMfi4J5ENv0hgC1cdoUdlxwbQPMRJuJ+Lrc2jXW33TVEyGsI7VDJA8qWzJFv6xEmZER+8W2kzfzGRUU0XAgFmJFroRMXGBb8zjjStbagKLbad/dMkhTABJP0iSA0TkgxHAGttwFS4Ff8AmkvcVtRDNzf42mJGRgRz+unKpUrUabs1Sir3qQoIKDI4GQfpAnnMTElrQDbZnVVNVWdfOZKsS0TkiGPIj5Wdc7nbXKrliy3qxQW9pKiGDHJsBjKgSZIyZAHVHo1Okj3mob5LVIkESbDiVZuBx5JgeG7blVpL7ZZB+VLiRgt3LiABHGIOMZhM75y5ppZViCHKEhlgqB3XQpJHyRI48M9/WepKmZqgG0ACYMCAfOYwfJ/ZNM36dR8Ra+BHc139yAMngwSTAJJ/TBn9/A0yLgPay/oBB4HHxGBiBp9tqd9UUi5FuC3zb+sHnMEft8cVaNNHKIRPIY4EfPmMDz86m6PbeH/RKhIciwQOT/iA8YPwY5HJ1J7be0aS2otwAgs0qSTBLFcjJWIyBiZiBHCjcnMWzDARdy0HEyJkz9/tpoyiewkgHuPAP35JEjE/vorYPFSfwj9eqBXDF6irdj2wFDEEduPFpceYuAg6m236e01SvWaogb/ZhhlpJgf4RDWk8iJH0gsPTW1uNaR/LtKlLyGlTTYERIIDRn7T+vuw6fSqVz7lQqyMQqlApIQESfBm3PBm4n50NLgqEpNudciG2NRgKlMCnReqYFw7bvImWJFhF0f3nXfTqoShWp1AWOXy3aFlO5xbczCBEMonjInSG1VwUNP6/cZQg58EFCYEZJ8AZMHxwdp7zSJZ3UNye48jnMEAZnH21XBCSns+fLsO9z1JahDgqsKQotxBmYUyZ8yOWzzGlNzu9yTZLqoILEkqQA0/URiPkDjx887ykPbDIrmupBq01AYeYYgfMkiCQIQRzpKjvK95qWyHUlpyCHUQ0YBEDicn7sNS41ui45tSpqmNOqVzaiBRi7vViRUIIEmYwAMSOCJzppQ20kDNxPlSQBkkm2WxzAU4nXYuqVLAkMWE2gz+lkxcPgAHxr1aYzdUYGSOO5sgWlbhaLZJk+I+NUQpdlZK7n2FtUO1ZPbh4uIp92GQNaA8FwMWy0wZkynS9ttHr3UXZbx20HAZbshVqBli3tW43fncygE6qBYAwGhSM/eMweTkgY4BOlNvTIuYSVAIxByQQFM+Cft4PnTUtxPFHS+S0dI9SjZs1qJaQUdi1RxVHcFZkZ2pmRBkKMkxAkai971l6j3mtFSpVLM5VgQxtJwJup4UANmMWiNRBgDkzyVIMg/6aEd7w5DHImRMmPvyeMT+kaVtlPFjirRpv4TUqibqizWfzAXZMq5BHtioQqgMPPc0H+YYuBnddYX+HnqV9pXSm4pmi4F1RVLsrWiFuViEpBSpOLVnk5Y7khxrpjwePn+I61l/4k+oanvtQUU1CqpDuhbMOT+mCACJMj4JjUNVP8QHo0qBrOiGpBpq5BuUMrr2kDBl7ckDvOZIlTVowfBiO62rsgZk7yTkHvYcMCFNvHKZgYgWkBxst5Vp0zTLPUUrNSmoECUiAxP5h9SLEwYDadbzrrGoAkAlh2U6VpZxBBFiwsiTOWluBBOmB38KXYOKsdrd0KjSSxWZiR8E/A5jn+RmK7TqamnUFXA8KGI/p5VT/hGYuNoloxpFtgaaNVdUeApAkXcsArni03KZ5kNGohOk+47Iqmq84ZWj6gSIOVIgFpuEiCGjXO63blSpJioVuFmQFttLrjuNoIHzMHGK0+Q6LFfdtyXabxetIiMSvaD/AIhwGmcnXm52iteEaXDtaCSFF1vZKwLfpxZiBnB1D7ao7VAzKrC5SXIlQiAAzOJXLiJE86V2destYntkksYyYhlBYCM2mYzypPOlpaCiR6ZTK027KT/V7gtF31gxjkzGT/hMHTbqqimhBDHuuHaZp4hVZjyDIGDj+2nGzqbljBNOmO1cx3EqAQAJziIBA8CdI7/Y1AqrWdVpg2yCCS4QZYGDJIPEiZnIxPDsrHpUk5cENvd+xlmChSctgMzTJk8TMk8/rjUduUA4UpIyDj9io41LbjYoSFFQz3fSDPMgHwP2z9uNcNsQUFX8klWJtAECfpGQZBUY5I+Z0uD6GMlONxW3a/t77jajdcgdoDsogmSsxJjmPOnm53y3ihkU0JEqaim2DbcHByJjI+RgGdebbprsnvoBaJBgmYA/LdxE45mDwNQz7nvlAFHx40Lcuf5U37ZP0KFMsyKKzg94VBiRi6TJnhVmZn7jXO539Oiqr7JVyFLF7g4cZJmRiCRwAZ4xln0bqIpit7kw6gdsTcQQDEgED6jnkL99dN1X3KtNqqmoF5mO4m0SZEsoABgx+3GinZOqLin3JesqHasWekzBSCQGEgN5Am4cRGeyZMsByuxCu4pifcp9sKUNMFQZBi0hkaC3+IiATpjt90z10qORDvaQFV8KQAhHEmcXD+kiBGnu636Un9xJDzaiShhQcBgokAxgHIFwmYlbq0XcHTT2Q26PXealIAh2+jvtk3ETcGDNlrgMmAeADpzvKxqOnun+HYqACAQQsWieIEYHwGPHGkN/ukI90s1J5EKp5EyxyZHMRMiyQMzpv/GoWp3KHC9pDKP6TaJU/wDY+IwblRcFta97Hu9a1pLKlenjtJAdg1Q3K6/UcoZfPaRJ7Qe4fcOarIXCkEsFPcB5JGApOJxEDAkwluKS7pwKSBSYZjgczJEkSpaMnMn9TrxXqUVtpXBe5XCyS4BYFnGVAF9sEdpOMkk3yc8W8bbjwNOqhRVa1GTxb8MIDCZzBnAkcZzpsKri21iOCLSZn5HwZH+QzqT/AIcihBJKq0kU0UicqpapzywgR8fsyrbYCCuFgAk4yZMgR5hvnzo4Ki3O97FKVBCo9wkSwEYBtPLZwRzzGYk5MWT0v6Mqbh6qVXdLaZdagLdrASocFScqScd3bjgzA7TdBFJISoMrDAHxN0RkAEgcZMjjS3UevvWtvj3Jk1FEFzx3xjtU2gRxjjGhMUoSkjWvRfpna0KgomqGqWoVBLhpNzugJCqykrmmFkBCW5hdTpjGsB/C/cVNvu6UWJSyKhLk/WiuXAmz6aQE/lEzJUnW+0qoYSMjXRB2jyM8dMquzvWbb/1vT3Qq0dzRFiFgF5e5ZtYRIBBwRkhsHyNaTrEPW+wqUK7GoKaI9d7QSEV+z3Sw4BA4liJZX+QCsl1sc0rEup9USpt3pCiEUjDKpBUKSwIJmB9UnMicTOmTemVrq1T37VqIFFzE8XYIHaqC8R9QBJ8AjUYd0CL7wQQbi9xYKSJW1VEqBb+xc8iR1t0MEl39sIFUJEwbsnI4jE4JvySdc6kyLHlTpJoNUoqytUuMsjVFDgufqzbwDjuzBgcab1ulZapTKMCsASSCotYmfkYPHgicnTTfbxWVQxZSoCkEOEC2jJAJNxXBz54A07WkNzUASooVbrVAtlD23cZXEDx2yB5DbfIBW6oKKuBUTAICMqocT2qsgPzJjJxHIBZbbqtWrAqllpgAQFNxRgxA7QTBIjjkmSYGvdv01FS9yz5a60sYiBFnkTkmJHkgEaWqXOkuVphxbTRSZyZWo1OR3duCDyD+mlsB2GYIvuYguxflkMC0fSCO4ATbjPMajxu0rVaarSUy0IRINrEKLmXOM5GMYiNOqNdStSizi9e292i1sEkNkMJBBnuOZ8QzeuzVVFMKAV4EyCsE92Yk4EczAwdPg1xY/EmojOvdUZrFUBpgJEQBJNwJEADJk+fnTGurgw5gcwQBz+YjH9zqcrbd27BSZmQm4z9LGBghoHBiM4PMDTWttD7QqsKYX8/FyQeCOc4giZmcai0e9HFlUVFtbfuRLsoNoZisCY/qH2+3PP21xQ295Ud0SJIE4kDH3iceYHzqdoenHqgt8jCyJ/WOeRA5yDx5R6etNKsvTZx9JC2ffBBFpGIMeDPwdVqREoSckmthE9LCUxUBByV+13OVI7YS1o7vqGedGz6eXb3EYdzWkXFclqYgwfplhGcnHInUxS2VP3Lb5n+aykC0JKBZBXyWyOIhRGo3coiuShwCVtmRgMMT8AkA550tZt+G22Y+6V0kBg4dlCBcqJV3BYYK4+BMk5bOcPX2aLNUtTqmk1rWk3Z7ZJjC9zEIsSw+o5iIpb1fYdGlVI/lrDlSRcWGItk2iWmCymCBIbUunV1ph1vUN3BVIBJUMA3IMC8EGDkk/bRvy2S1juoq/VElvaKCrSV6dwOSGfD2yAwtyFiGNsyCPuNJDeBxUDoFqMYCIvClTcxBaIyIyBLY4McbPYtUQViGChRYx7gVVrSGtFwki3PmSJ5WPqKy0wqqxLAkkAfmOIiYggCeMHRTs0Tgo7KlftfqOKtVmqOiALfF0lRcVBg2r2g23CAPJ+dO6e/q009u0m0kOgtlj2kCV7ioKgG0gBTH5tMejUy1Rg7lVVWLsIMBATx+YXKBAgn5zOvenq6lWVjTZ4UvVELOO25hjkH+3EaKa3FcZbeW4xYMrXSIDRcBAk5BEARMSOMfGpqrtg1XIBRFRqyOtRWuckWmFNR2gzIzkmcTqM3CPeKtRlJdiDJUnIySqybSJggfEeNFXqjmIclbeDdAPbOD+aVBzIkY41S9SZJt1FnS7QNTNpJa6AqgW+ZKljdAET2/EnjXG7sqUEBISorMr8gkcgt4gQRjic8zp8nqVv4dEKofbdmptZlJskBgQcgZBnhAMYE906vSR794qvEGm1M05Lo3uKrsptBN4Bx4MlbZIkRKTq3/ACQXpnZ1BXNIU+QGZTH8xVamxQTiSJXJzJBgE6+mOi1Saa3GTaJNpWTA/Kcr+njWbehOhbOstS0e41OqWU2MgQEkqabSblIXGfpgEZJbSdihnXRFHlZ526JPUL6p9PneUgiv7ZB5iZU/UpHkRmPkDU1o1ZzmYt+FdUVNxUaqrAqDTtRQWaDcCsQoLZi4gzwIk1Cv6L3O2rqGT3SxCIw7VLlbv3AAtklfzYEC7fdIvtwdQ4InSjAKvpirW3y7YkiJcEo6hFAgMYBAcuHhGawgLM8a433p+kr1TtP/AFhwylhTuEItilgqm49yMbvpmYknG+PsgZHzg5/6caZ9M9OUtuDYIn6j/UcdxAhZMeAPOnpXA6Pn3re5dqbohZIYmVZ5lSwtaFKywIyDFxW6GFuq51Xdmr3NTVGpKKZgEQUJOQfpIJiPsNfTW59JUKzOxTL/AFZIu5+oDmCZE8GPgRjf4r9NTb9RhBYq0KLkKPh6o/8AtWP0A0lFIaRW+i+n6m5/lUwWeJAFoEEjuW+1SIHzEWmSTbqxdU9Lbi7bVaNJlFaAO5jaSAwZmAmIBYkgcYHgbFR6TTWoWRFVj5Ajwo444UD+/wAmZuhsAFiPtH20OCZWOXhyUl2Pl5PcT+W5daQq+32nyCpZfiRCyOQCAfjUjS21A1EWpaqBSJFVmWopPaqz3SJLR5IPiDq19f8Aw+qGvWC7IFVnvWKQCFrg4eYclFKmZIbJADAaq9D0bWO1NdqBK5le9S8FhagcXX3IQVgkWjwZ1zygezi6hNbvcjyivXBq1JpgheGgxACYt4A8ACR540ilSgQwYsqnuWLgzHOGY3YESO0SSP1Cy9NelWVK59lgBIae5c2gKMwzAgHmCTjE91ulkU0awwyM63YuVQA9QWk2gkkA2mQC05MLSzd5IbN/v9hntalqu1OFVjAUHNp4UkZ+MwOPnRV6eSrvhjhiRGSJGIAHngDkkSYOpnY+kKrbarVRHItlan0mRaSCt5FoCtDckx4K6R3m0/hKp216s8Sy2BlAiRJkktbAwAAP6gZ0OLW5nDOpvTQns+l0VULUi5ZlgTgFQe/IUmnaQFGYLTxrj2FKq2YVyJFpZlB7W5tKwIM4PdiBlHfVSVlSS1qyGR5sPAkggqMtMkRPJ03rsjU1Cl7gTI8QQM8cli3ngRHkig3yE88Mey8v1+o43e5CqIqE0+ywEQpaFDMykiBAntuHPg586jVXDoqhCACLhDEAQSAASJ5McnxOoqkxLKMGJtDHEt/YA+ZJjGpPonRvcqxUwtl2eXaEYot0BWzFxgc5nIeghZ1Vs43GzYIqxmSLQR4QNeGWVi08Ang/GXFHfU6e2Ap/7S4NfE9vt2FSSSB2ktlcePqGlOn9DqVKtRBUPuUJiCSLRhgpLAWwTIOQFiJNuo6lRZWLPTNQKI5YWExaxxjgiDjMHxp1Q3kU+eQ2nUqalC5UqpkqVUhhycAQcfPzwYnU/wBR6bt9xRJ2lJ1rKfcZSywUwCFVmlbXk5lhgTkAI9Ip7Q11FQCg9/8AMkzSQrJDM1ylO4EQpHAyBK60L0x6Ffab4GmxFI/zGJJIMkfyiowWUxFTGLhbMMKUfIxyZ2vi5Mp3fS6209uq3ZJBUwMsACbeZtJIuGvOn0qtXcKXDEFg4psHIe0reFu5Ngz4gQSBr6E6v6Qp7ilVpu9QrWcVCJHaQABbiQAVBj9uMaZ9C9EbfZiqq01Puk3SJBXPbBkAZjEAwMY1WgxfVKvU89Delf4IBmvDOpNRPclFqFySVRAtMAraBCiAoHk6u9NBzqP2tHjGNSaLA1qlRwyk5O2daNGjTJDRpHcF/wAgX/eJ/wCQ1E7s9Qj+X/Cf7xq/8tIB30qiofcEAXNV7yBz2IFn9FgftqRI1n9JusCrVCjaXG1m+uMi0RP2XShXrp87Ufp/+xqNfowbL2BrDfxmdam73ABym2UYjBFzR88VeNWrcdN6+0xXoL47SP8AmnOqtvvw/wCqV67e4abVTFSoxZRINyiIAAODkDGMaTlfYIvmzUtjXDpRcZD00aR91B1PjWSdK9HdaoUqdJK6haahVzTMAcDKmY4/tqep9M64AJ3VD/hT/wDGNPX6Mm/Qv0aa7zZioIIkfGqzS2XV4E7jbf8ABP8AoBp5t9p1IfXX2x/8pv34Yf309T8mOxt1v0PQ3KurqQajIzMvJKQPMiSoCkxxHwNM+u/h9R3SFCXpK31LTIAP3iMEd3GDcSQxiLhtqdT/ANoyH/wqR/qx0uaY1VItTfmZ96m6JXZKW22zVBagYG6LyhWAamYgwSCpuBMSQRr0/hnRqU6fuBveSYqNZzMglE/l2loaAM8Hk6v/ALY0jUQk6KQ1NrgxbdfhrXAeVZ3tKoVJgi0Sjs1W5kKixcAXZMAia16v9IfwFWnORVDkA+GQxiPDBgQPGdfSPsCNZX+NGyP/AKs3/wAUHA/918/pqdNFeI5bMpvpX8O23u095a7Le9RQowFgspLZ7gbKeMcEfcab0f0PTVaBNOmHpvexsUMYRlVLgeBI8kYgQIAivwlrA7Fk8puKgP8AvEOI/ZxrTtvSAGmkhOcuCEo+naVNiy01DNEmOIW0AfAAnAjlvkyxpeituigGmHIDLLgHtaoKkHEEhgpDEXdoJJOdW4rrxknVURbKw3p+gal7UlvuuLAQSe3mOfoXBx2jUtQ2oOpA0Rr1UA40A23ycLQAEa5bag6X0aBHCUgNd6NGgA0aNGgA1nH4n+qtxs9xtxt69lyOXQojLgqFLSLs9www4xpv6x/FStQr1KO0Si1mDUa5hPkYtAjjk5n41lnWuoVdzUavuqtzEybcD7KD4UDED+8ydc2TKntEhssm29d753q1P4sglgrFUS0AAEKqkGIu+5zmdaN+GP8AE1aLbivuKtRXYhEaCMGC0kXZPgGPtrGuk0i1NlMKCZX9IXn/AF/fVt9M+vtzsafshadRASVDT2zyAQeJzka545dM7k3Qr3tmw9T69t9tb/EV6VG7C+46rMcxJGobdestlT3gVt1RB9o3d4gG5SATwCQSQJmNZV+IH4jDe7alSZVV0re41uQe1lVRJkk3knA4GqfsWDCoWRVAAYLAE/VyPuQNbS6ja4np4OmU0m73PpDpfrjZbmqaNHcI7jgZF3/hJADftOp3WVfgdTpMleoSpr3gEeVSMQPgmc61XXRjk5RtmHU4448jhG9vMNGjTTc7uov0UWf/AHkH+p1ZzjvRqv7rrm7X6dizf+bTGoat6x6gCY6ewA8kk4/YalySFZedEazl/XXUfGxaJ/oqf2/7Gkn9bdUP07Mgnj+VU/58fvqfEQtSNL1l34tboHdbWnI7UcsD5vemB5x/s2z9v10hW9VdZyf4d154otj+8nH/AHOqt1heo7mo1WtRqMxSwfyyAIiMRxzJzkn5gJzTKjJWWH8IHATdoPG4u/ZkUY+0qR+2tcoHtGvn/oOx6jtaz1aVJ1LoqsDTJHbwR/c/8R1b9r6i614oyP8AFRP/AFGjxEuzFKSvY1XRrN09QdanO3p//Lb/AJPp5S671eM7Wn/Y/wCXfp+J6MWovmjVQo9V6oSZ21HnwxH9pMf/AM1K7Le7w/7Tb01z4qeP7HP/AHOqUrHZNaNJ0WYjuAU/AM/8hpTVDDRGjRoANcVqQZSp4IgwSP8AMZ13qN6z6j2+0Wa9RVJ4Xlm/8KjuP9tJtJbgI0PR2ySLdrQECB/LXj+2sb/GMbZOoIlFVWymDVVAALpJUEDF1uT5gr9tWX1X+L5tKbQFCcXuJf8A3FGAfuZ/TWVVdpk1K08zDGWYnyxOSSefnXLkyRaqJDZIdMa5LiYLMSv6Qo/zzpztfSu531RhRpMyrg5UATME3HE/YHTbp3coDiC0/tkxqd6D6lrdOqlxDAiCDw6zwT4Pwf8AXXLa1b8GuHM8MtSW5XvUfpKv00Ka9EJeCEYNdJHIkcH7R+kxhl0tAlxbJxf8CbhB+w86sP4n/iKOpGglKm6LSliGIJaocYt/KAMHBM8CNV3pdyqwPcxywHxHH6+dXlSXDPbxOUknJUx3s+lPWrKm2RjUOVCk/uZOAP386138PvSfUdmzGrVp+25BZGuc48hpFp/uPtqrfhN1Wim/gkD3KZRSf6pBj9SJ/cR51t+temgmtV7mfXdXkS8KlVd1YaNGjXaeMGuK1QKJMx9gT/kATrvXFVSVIHMGNACe03i1FDoZVhIJBEgiZEgGIOlp1DU+ilTlEqBUQJczdtq222wRE5u57jjGWzdDqKntKaZg3KxJuJU0zSnBIVYKkAyQqZy2gCxTpvR6jTZyitLCRwfykBgDEGCQDHGkdjsWSq7mIbIEhoMmSGtDAHGCSMYgDLCv0OoLyjLLiqDczC29iylCBKzhWiOAQZXIBNvUABPxpGnv1NJKhkBwpAPPcAQIEyc8CdRtbpLYKpSAtcFCxIuYIFckrkgKV44bGnVbZNbQKWk0WkgkwRYyEBoMEXTxmIxMgAd7fdq4JU8G0gggg4MEGCDBBz4IPnXO23odqigEe29hmMmxHlc8Q4H6g6i990ipUV7SgNRrp/oIRVQqYzBWTgHODjTjadOda7VWKkP4/oNqDtNoJutzPwseRoAlNGjRoANGjRoANGjRoANQHrX2U2Vd6qqewxgSakQkebroA1P6hfUPRaVcB9yR7NEFwp4DQwLt4MKSACIyZnETNWqEzD+k9Nr7gkIrVqvwOF/fgfqdP+q/h5udoq7jclGX4VibWPFwIGPuPOrTtfxH220K09pth/DibjdDH/EBn/6j/bUp689R0dx0g1KLgiq6KPkEG4gjwQFOuPw4qDbe6B43FWzHtuzFQwEksxk/9Nc7zc1H7AyMfMhhb+o4/vp10yuye3al7+52J/U3IH6TE/bVi9J/hludyzmrNBCe5iBc5zNoGIng5H+uueMXN7Hp9C4RxynNJeT7+/kUBlVD2n3KpwMcH7aU2tI0ycywYXEHyfGtd63+E212u2r16Ze+lTNRWLn8ikuCvGQMfc6yKi2KjT+ef2zqskXBUzvwTWbeP7khuOnhu+kQCeR4J/66sXpj8U99tiKVS3cKDASoW9z4AVxJ5+Q2rd0/8GKT7VC9Wqlci5mUgrJ8WnwP1GqB1z05uNhurKiGp7VtVaiqbSA0hic2zBUzwV8jOqUMmLctZcHUf4+fn9mfQXSeoGvSDtSqUSeUqRI/4SQR+/8AbT3TTpPUV3FGnVSbXUHIgj5BHgg40716KPnJcho0aNMQaj930q+oHDlYIOAJkAgQeQMmRwftJmQ0aAIqj6fVR9dRu67uM+QcgiDxH6fprql0MAMDUdrqZpm604+eOf8AIyZnESejQBEt6eBEGpUItt5GOcrjDZ+ocDA16eggEEVKgOJzyA1zCAI7hK8YuJEHOpXRoAT29GxFUEm0ASeTAiT99KaNGgA0aNGgA0aNGgA0aNGgA026jsxWo1KbCQ6MpHzII050aAPlept39i92a4C0gxhhEiI8Z1oXpX0fW3nTNraVClnqPdOSwwTA8DEDmTxAmY9U/g8243DPQrinRqvfUpkGQSZYowPBMmCMEmDEAaH0npq7eilJPpQQNZPGpKma5JKSMb6T6I3FUu6wr7aqZ5ksjAkIIzgSPnHzrbKJNonmMx868p0FUsQACxlvuYAk/sBpTRixLGtjFKio/ip1L2el1v6qsUlHzecgfewMf21gFFTS7jmHViPiDMR5419N9c9P0t4qrWW5VYMB9x/3/aRwSDTtl+FO3G83HuU7tuyhqayYBYEMJmZBEj4uGsc2OcpJo9jo+pw4sTUrvn+FRfKG5Q0lcMLCoIacQQIM69KIzBsEwRM+DE/rkab7Dpa09ulE5CADEj6SCCI4yAcca5boNEsWtyecn5n5/wC411nkvnYX2606ShFKqBMCRjPA+wmI8YGlG3SCZZRb9UkY/X401/8AQdK5mt+qPJxGcfGdKnplOWJWb8sDMHjx94H9tAhYV1mLhP6jzIH+YP8AbXjbpBEsomYkjMcx+mmbenqB5pzxyWPBkHJ505/9HpjHBJ5P5jJkTBzkTx4jQApT3KsAVZSDwQQQdKA6j16BQEfyxgyMnmI8n4xp7SpBVCqIAAAH2HGgDvRo0aADRo0aADRo0aADRo0aADRo0aADRo0aAP/Z"/>
          <p:cNvSpPr>
            <a:spLocks noChangeAspect="1" noChangeArrowheads="1"/>
          </p:cNvSpPr>
          <p:nvPr/>
        </p:nvSpPr>
        <p:spPr bwMode="auto">
          <a:xfrm>
            <a:off x="155575" y="-1790700"/>
            <a:ext cx="37433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1508" name="AutoShape 4" descr="data:image/jpeg;base64,/9j/4AAQSkZJRgABAQAAAQABAAD/2wCEAAkGBhQREBUTEhQVFRUWGB0YGBgYGRgfHxkbHRsYHR4aGhwcICYfHhwjGxocHy8gJCcpLS0sHB4xNTEqNyYrLSoBCQoKDgwOGg8PGiwkHyQpLCwvLCksLC0sLS0tLC0sLCksLCwsKSwsLCwqLCwsLCwvLywsLCwsLCwpLCwsLCwsLP/AABEIAOAA4AMBIgACEQEDEQH/xAAcAAABBQEBAQAAAAAAAAAAAAAAAwQFBgcCAQj/xABDEAACAQMDAwMCBAQDBgILAQABAhEDEiEABDEFIkEGE1EyYQdCcYEUI1KRYqGxM4KSwdHwcoMVJENjc5OistPh8VP/xAAaAQADAQEBAQAAAAAAAAAAAAAAAQIDBAUG/8QALhEAAgIBAwIEBAYDAAAAAAAAAAECEQMSITEEQRNRYfAycYHBFCKRobHhI1LR/9oADAMBAAIRAxEAPwDcdGjRoANGjRoANGjRoANGjRoANGjRoANGjRoANGjRoANGjTbe9TpUQDVdUuMLcQJMEwPkwDjnGgaV8DnUbX9QUVFQ33e0yq4XJDMQoEfMnTL1J6kSltK9SlWph6anmGIbt7bbh3QwgEjLKTjWH9U9XVncLUYVUJkv7ZvhWhC6rADYVi4DAmBOs5Trg6cPT+Ju9kb30Dr9Pd0lqUyDKhmtuIUnlLio7geVIBGJAnUprCfw89Tum7qMvuulpC0J+o3U1vC9qC1ebbj8jiNzFYRMiBpwlaIz4/DlS4O9Gm1LqNJqhprURnUSyhgSBJEkDIyCP1GnOrMA0aNGgA0aNGgA0aNGgA0aNGgA0aNGgA0aNGgA0abdR3oo0nqkEhFLQIzH3MAfqSAOTrMeq/iKSIDsCjFzcoBAkMgYZQxETkGQREiIlNRE3Rq+jUL6W6+N1QVyLXjuQmSBc6gk/ewn5+QNTWrW4w15GvdeM0c40Ae6NUSt+KKU3q3pNNbjTqJLBwItOBOe7KhhABnSPXfxFphKycuqI9MK0XgG41FIYEqoAJpzJGMgmI1x7G/4fImk1yXna71K1MVKTq6MJVlIIP7jWHet/UdRt4akJP0wSjQiMzUWAgGTczASTGSBgLBt6iq0GNTuD23UmIHaVBVio4H9MgSYPxruv6o/kpUlzUqmGYYKIGum0Eg3TJB+JmTIwlk1KqPTw9L4UtSaZ7sd4TTqGrdUokFGt+kS6tJgzAie2DMeJGmlSlTSrUCFVp8LVaKt5DTcWAtuzk9oWRPiYSlv6RZBDKAO7JhmwSVM9vxAnnUnTru9O1ZWneWsDExIHiAxAKBiFBkhT+XtzqlR16k5al8vfvcetvV2wSyow/l+5TJpxioEBUZZZYqe+R3DmMl50n1m+3Vql7EMS1WmPpcuFm+QF5LwacEG0m4RqF3VFXKJdaoUJazS5CgAQZPBGCBBBJHiPKfThUpE31DcbYQzbPhuBkTgEZMHxp3TsmMVKLjyPejepN09dBTeqXYwWVQ72FlLngs4MA2kNgYXiNrqfiDSo7ak1Yr7zqps7lEkwbiV7SIMpBIMrBPPz1QRts9yOLpHcp/pYZBWDEqD+o1xueps7s7y7tIUliSBLRAOYk8fIMauM64MM2CORpy29EfUPSfU+33JilUUmSACQGa0kEhSboBBExmJEiDqV18++ivV9HZVh7NOpUdnWnCWLehklHWpBuVnMMCCxSWIBAP0BTeQDkSJyIP7jwddEXZ5GXHodHWjRo1RkGjRo0AGjRo0AGjSO63aUkL1GCqOSTA1R3/ERhWZQoamXAU/SVUwSSIMmAcY5GplNR5E3ReK+7RCodlUu1qyQLmgm0TyYBMfY6qv4g+ojt6aov5/IaJyBZMggkXGcxZ8xNS9Q+qqu6tpWQwDlyASIBw0rcLYaArRm6Z8V6h1WqJQrFkGkpYkBmBa1QM+GaRHz4jWUsnYlyJWr196tN1aq6oy24YtaexgWBPIiT5IJ+QRC1NgtRrDkXFUquMse0AU7QwtYngSefqzqI3dao9W6tSZs3C2p+bw3OVyv+fPGnzs2AUdhgi0kWi5j2gtPmbQ09pI1j8ySY6R6uqUVVKIKwzG3tkC5yoIA+iWwsfTaMEkl5uvxCrvuVNNmLKbVUXQXIIbsDQZMkAyRgA+TWkNMlHZ6gVpiTBgFoi0k2AXc55HHCG429MMatNxJzAJYgMAfqJJOIkRg44wHb4A3BfW1GnTpe+bKrqCyQQVEGWYHIi09slgcZ51XPxF6xXr0U/ga9EUmUiq7NhG9yiFuKg2wHYmfAJ5A1mNNmrszEljF7AfVZInMHweYOSCRqJ3XVfcfgItNYAVgbTczEqJtkmTgwWY/wBUDXW2js6WOqaskKuxHuYq02Z1V1gYBtz3KYhXu7WycEgZ17uqyqagqsli4CB8zeOSArFG7lOFMqG5iWVXqJpKaFO+Syh+MhkggGTao+JmREkZEO9DvIIKCVItM/Ak+CQR8/6axo9tye1Nv5+/fBat5bUlkKUw3YtMBRFi9wVYABAUQQM3AEy0lmemlKYquy2ksoIK4tBIxcDJJIzEz4Go9KKrTuIKFYZX5BW0yfPdFpiPJPjMt1Gp71P3aptTC2qVYkjuCrJx2lvEggeIlMtSTpLYb1QjugpJdCgkjIgwWdZA5N+SwJgARJGuqnUGe33GZLUuhQC0yyhgLhBC4wTiB4gO61SoKK1aZSiX76ZBlmkSQeQBcZt+nJOoOruU9tF9okR3Hg4gkkBRJjETgZyTOhCbS77+/wDpI7rbezUqmpcsBjkiQZIV2Ik3ElRxBk/E6b0KIoozFmNVZK+2xiTEtJBBFpPAEXHzx307ZPUrl6pZkbliCZ+gQIiDaRBiABxrvedER3VadVb3chZYNcb1CgkHHxfBEzJiCGiO3ml7sj2gghjgdpEEnIHaM4IAmfuf015tt01BzVRVJIOKqSHpkxlYgzEDMAqfgaWq+mK4AqkCmjGybqQ7ptsUe5mB3EsVAg8YlvstuEUvVdmi1fbFSL0w1l2eyI+3xkaumjK1N2lfvsSXp/a1dzuh7ThKjgZU22KoCdpJ7GIBAj4jg6+lOgFv4akHADhFDAThoExOYnXz1070zumpI+09yohcsPaKAIwBUhpdTdMLPbKwftr6C6BSdaFMVTdUCi8/LQJP99bQVHm9TLU1RJ6NGjWhyho0aNABo0aQ3O+p07Q7BSxhQfPzA+wyfgaAKh+KG8pfw60aqs1xJ7WK2yrqCSPBkiMTkazerXRXmmi02hWFLMkLba0zP0xEm4lTJJ4vXq/0om6r3JuSajhwlImmVLFCREAEkRy7EKsgDOKHv/Rm4oPTL0qZq1QLZUC0gBTImCACFBNube0E4wmm3sQyK6X1ypaKaKLcwbsMxM4aYIhcYkk/sXrOWuBpD3VVlaZgMT9QgMGwB+4j7BnvdmaDOrUkd1BDDLKpa4lWieFuDRIBIhmzHZ3ASmzJUveYXHGMWqZMYmJgE5BB1k1RIDdEhmqWrTWSQk3HukQp5AyDIIxgZOuiQCxKllMsxDS9gVlXkXRefgAAkY8+Udu4YKI9tTP/ALRZLBwTPDIJaBycCdC7CkO8FoQW3Gc/4RJBtWST92wAQJV0A3XegmnUCAqiGzMW8glpIBzECJx+um+63ivJy2WDXZKsHgBoH6wpk+dSFWqgPt0c8i1RK25kU5+kyRGDBj+oaTqbsKlSxUvtC2tSW+1bgJqSSXKlZM/SREQdUmuSopN0xpVcEYBL/oAuJBwSBEfb5+RqU9P9F2+6dtvDU6tVZQlZUWwSoAg3ESQ7SB8GSDW3ZsMzW9wmLcEmOeCJM+OP01LbPfHakU1INdYctJIDAGUYghiCcRwJP1TlKVM9qHRQSbjd0T3XPw1qUkpsAxvS2pazsqABJd2MYAvwBBNsJAMQPWuh0tsKae+rPVAm1xFNbAxuMsTUZjiOz6ZAnU11X1+N5WX66TqsAXuUDAPNRETN1rsJGSBn41CGrBJWirEkqFtskEsVIChQyFQ8+e1pIydU5Lsio4sqSUpURi1gWZt0HKnKqOC0MIQAiBAGPACj76N/UV6i+2CFQE9xBLMYxEwSJC4gkffOnDdIpqC9R83C0EEgggGQQZDQcgjxps6JSTC3MGHdd9K5EWn55u8EDmcZ3bO3TojXYdbeklMq9eW+oBVqAhUgQAq4UmBwROfONSFPq6BHYIoRSAPcIksMsn1ScnwByZznULWr03pWqiB3DG9+0LaSYTjkAQBmSJGdM9tsmP8ALLPEyQASAQDBzji4SJyRg6Kb3ZOqCelL1Jjc9ZNGgtNYYus2QLQrH5nmJPAgEDxrldjVCF6JuFQB2AuvAUqysoBJVpBjIjHB023PTC9gUgyALR7pNIni5YYwM4B+RpStsnUiAVUGxyGIFWSMIBMgKZjOLj9gJeQTn2lt+m/vuM2e9TaphAe1iwUCY4U4OcgEcE5zrvZ0g7F3RpAMCmMM3fnPAkRC8Rpt1LeGoUX8yra7Z7jJg8/oZ8yZzk+7QXVAjVGQEFTU+q2QZgSJB4iRzqkRJe/6JrpPrreKUpUKi0VLEQiU1BIVAZuFuAg5jkyc603ffjD7IYKiVCiAgTb7jEU+ATcgF5bKmQp+k6yrY7anRS4VpZzyqpK2iqDHcchrDECQRB41F7hbi5AgfVll/cCLQc57RgeNXqa4MHghPeS48u59N9P9dbWtV9lXb3LgtpRgST5AibR5JiMTzqw6+ZPQ3qZNtWWqxbt7girce1VJUSPzhQJuWIYnAAb6M6N1hN1SFSmHAkgh1KkEcgg/BxjyD8a2jKzzc+JY3twP9GjRqznDVA/EU1w2a1NduVm0iWLiMRAAESbi3JiIyL/qves/Ta7uiWusemr2sFnDIQVMCSpxIHMDnUzVqhMyDZdZZ2VkquzBrbpyhUAMzFSIDEyDIuVgP1mPUHrWpuWCtciBc/8A+b+ZWYAPmGP5ZHmIXqHp+nRRSdwZqMRFMjDAsAARTN0kqx7SP6cQTFPubh7dprVHEuGMgAEQBAnMgk/Y65uODPgdfwRUkIhRmIhwTgyDbggECCcTzPBjXlba0lF0M4JK2gnvJ8mZ5u/Qx8GQgvUmpzRNIqOGDcQSVXOBALgD9QCZMaS2dY0XqCooDKQFIF1sKQI88GOR/wBE1vYHvVd63tj+WwLyLmLABgoixQPzNKiYE5JIyG+x2nbfVJKggnj8xzGf6sfqf11KbkB6ZuaUA+kWgksB+YeTzgA9wGJwyqtuKhAogKmbWIAxJADkTiCV/wAvnQgDabcU1LqwqBpVRMWnJLkkgKFAErEkxwJhDqFZwUlpZhmMTlh5hswTnPg5kaV3u+dF9olGZ1M2rlCDZHBBJNykDIgjBGm+16fXR5C1GUXF2tuCWswNzwQDxgEcgxxqkrAit9RqCQ89siTM5AafmSCIH3++nFKu38z3FDm2ZvYdwgTKmDiJBGYHyTpz1PqlQt391p+n4JPwOTycfJ+Y02fcXshLMsg48eeSIPgaiR73SylNJydfz9fId197SqU1asXWFtRUgkgZDkuOMiAIgZGDrjpe/tW1WvVRIR8yc4nDKAIypH35gpJuErlfcpntS0MAQZEgEkEqRaMwszPNuXB6elZh7aLZPawuAYhbipuDCVgM1OTgkjBICXkdM3aU6/sZbx6dgZGJJAAAHB7g2Pkwp8SXMfabqbL2LmrM0mO3HccEiBEflOREtbJI0nvNuKU0qohKljqUHcItW3ukntUkOpmJJDduk930VldXaozUwQbgchYyAnzAmB4gToddmVFyk25L6CG5271aSxSj2gxLlz3CQeOTnIt+Y8ab1uqrRBp0kIJ7biUNwIzPMTJ84iJ0pt+oP/sGi0tLLCuVDACRnBWAYxxmPPe7G2AVRllaMZuEkLLWiMZ5zI5jCXky27/NF/UT6Z1asBaiNC5FiqYAi4gxPJnmO7BjGmNfeluxC0N4LOe4sPy8EkgHyT+unG56iUb20VwwBQwTmAACAIItWJ7iG+3Gudr090e1aRdmQWXKSVHl1H0scSCTGrSSdnO5uUWlv6iG3roBNRZYEz3MJySZz2g8RzyfiFt51latxemMkE2kCWF3IiSIYjPGACONPurVtub2ShUWoTc71HJIbu7VUBVEsJJ7gOBqDp7hkYFT9BNpP5czIGmyYJtW1uLiupYAQqBgROY4k8RmCYj9vGlNvsbg4LH6SUtBaWAm3x95P2/u3rfzCz47vuBHjIj4GI/fSQDcZMDkgmF5/sAZ/T7cFFavoiZ6Ttm94VDSq1VXuhJuBAuUSoOTjMEcSI19MdA2wo0KdIGRTRUBIAwBHAx/bXzv6P6VW9xK1M1MGJRluUthCocMuYI7o5ABkga2fZ+sUoFaNfNcBQ4Uqe8hiQLcSAFclrQqurG2dbQ2PO6tuUqRddGmWx6zRrMVpVFchUc25FrglTIxkCYniD5GnutThDVV9W+o6ApVaLswlMsonJZQFFpksbpjEASbRnVoqTBjmMT86xn1b0zcUGevuvbVHIRVgG5smVlnb6Q0gn44mBnkbS2JkyGNLb00FlWqCz3hGgB4JPtg5ABLJ9SxEZmDpjuAlMsKKlnqXC4uGJLN5MYDdoAmOZYTl5X2tGafuqCrRFO21S4BKhQwHtrBjmTcWJHhmvSmqIzK9OmiGKjMZVlZiV9vHIUxaqCTaAMyMfi4J5ENv0hgC1cdoUdlxwbQPMRJuJ+Lrc2jXW33TVEyGsI7VDJA8qWzJFv6xEmZER+8W2kzfzGRUU0XAgFmJFroRMXGBb8zjjStbagKLbad/dMkhTABJP0iSA0TkgxHAGttwFS4Ff8AmkvcVtRDNzf42mJGRgRz+unKpUrUabs1Sir3qQoIKDI4GQfpAnnMTElrQDbZnVVNVWdfOZKsS0TkiGPIj5Wdc7nbXKrliy3qxQW9pKiGDHJsBjKgSZIyZAHVHo1Okj3mob5LVIkESbDiVZuBx5JgeG7blVpL7ZZB+VLiRgt3LiABHGIOMZhM75y5ppZViCHKEhlgqB3XQpJHyRI48M9/WepKmZqgG0ACYMCAfOYwfJ/ZNM36dR8Ra+BHc139yAMngwSTAJJ/TBn9/A0yLgPay/oBB4HHxGBiBp9tqd9UUi5FuC3zb+sHnMEft8cVaNNHKIRPIY4EfPmMDz86m6PbeH/RKhIciwQOT/iA8YPwY5HJ1J7be0aS2otwAgs0qSTBLFcjJWIyBiZiBHCjcnMWzDARdy0HEyJkz9/tpoyiewkgHuPAP35JEjE/vorYPFSfwj9eqBXDF6irdj2wFDEEduPFpceYuAg6m236e01SvWaogb/ZhhlpJgf4RDWk8iJH0gsPTW1uNaR/LtKlLyGlTTYERIIDRn7T+vuw6fSqVz7lQqyMQqlApIQESfBm3PBm4n50NLgqEpNudciG2NRgKlMCnReqYFw7bvImWJFhF0f3nXfTqoShWp1AWOXy3aFlO5xbczCBEMonjInSG1VwUNP6/cZQg58EFCYEZJ8AZMHxwdp7zSJZ3UNye48jnMEAZnH21XBCSns+fLsO9z1JahDgqsKQotxBmYUyZ8yOWzzGlNzu9yTZLqoILEkqQA0/URiPkDjx887ykPbDIrmupBq01AYeYYgfMkiCQIQRzpKjvK95qWyHUlpyCHUQ0YBEDicn7sNS41ui45tSpqmNOqVzaiBRi7vViRUIIEmYwAMSOCJzppQ20kDNxPlSQBkkm2WxzAU4nXYuqVLAkMWE2gz+lkxcPgAHxr1aYzdUYGSOO5sgWlbhaLZJk+I+NUQpdlZK7n2FtUO1ZPbh4uIp92GQNaA8FwMWy0wZkynS9ttHr3UXZbx20HAZbshVqBli3tW43fncygE6qBYAwGhSM/eMweTkgY4BOlNvTIuYSVAIxByQQFM+Cft4PnTUtxPFHS+S0dI9SjZs1qJaQUdi1RxVHcFZkZ2pmRBkKMkxAkai971l6j3mtFSpVLM5VgQxtJwJup4UANmMWiNRBgDkzyVIMg/6aEd7w5DHImRMmPvyeMT+kaVtlPFjirRpv4TUqibqizWfzAXZMq5BHtioQqgMPPc0H+YYuBnddYX+HnqV9pXSm4pmi4F1RVLsrWiFuViEpBSpOLVnk5Y7khxrpjwePn+I61l/4k+oanvtQUU1CqpDuhbMOT+mCACJMj4JjUNVP8QHo0qBrOiGpBpq5BuUMrr2kDBl7ckDvOZIlTVowfBiO62rsgZk7yTkHvYcMCFNvHKZgYgWkBxst5Vp0zTLPUUrNSmoECUiAxP5h9SLEwYDadbzrrGoAkAlh2U6VpZxBBFiwsiTOWluBBOmB38KXYOKsdrd0KjSSxWZiR8E/A5jn+RmK7TqamnUFXA8KGI/p5VT/hGYuNoloxpFtgaaNVdUeApAkXcsArni03KZ5kNGohOk+47Iqmq84ZWj6gSIOVIgFpuEiCGjXO63blSpJioVuFmQFttLrjuNoIHzMHGK0+Q6LFfdtyXabxetIiMSvaD/AIhwGmcnXm52iteEaXDtaCSFF1vZKwLfpxZiBnB1D7ao7VAzKrC5SXIlQiAAzOJXLiJE86V2destYntkksYyYhlBYCM2mYzypPOlpaCiR6ZTK027KT/V7gtF31gxjkzGT/hMHTbqqimhBDHuuHaZp4hVZjyDIGDj+2nGzqbljBNOmO1cx3EqAQAJziIBA8CdI7/Y1AqrWdVpg2yCCS4QZYGDJIPEiZnIxPDsrHpUk5cENvd+xlmChSctgMzTJk8TMk8/rjUduUA4UpIyDj9io41LbjYoSFFQz3fSDPMgHwP2z9uNcNsQUFX8klWJtAECfpGQZBUY5I+Z0uD6GMlONxW3a/t77jajdcgdoDsogmSsxJjmPOnm53y3ihkU0JEqaim2DbcHByJjI+RgGdebbprsnvoBaJBgmYA/LdxE45mDwNQz7nvlAFHx40Lcuf5U37ZP0KFMsyKKzg94VBiRi6TJnhVmZn7jXO539Oiqr7JVyFLF7g4cZJmRiCRwAZ4xln0bqIpit7kw6gdsTcQQDEgED6jnkL99dN1X3KtNqqmoF5mO4m0SZEsoABgx+3GinZOqLin3JesqHasWekzBSCQGEgN5Am4cRGeyZMsByuxCu4pifcp9sKUNMFQZBi0hkaC3+IiATpjt90z10qORDvaQFV8KQAhHEmcXD+kiBGnu636Un9xJDzaiShhQcBgokAxgHIFwmYlbq0XcHTT2Q26PXealIAh2+jvtk3ETcGDNlrgMmAeADpzvKxqOnun+HYqACAQQsWieIEYHwGPHGkN/ukI90s1J5EKp5EyxyZHMRMiyQMzpv/GoWp3KHC9pDKP6TaJU/wDY+IwblRcFta97Hu9a1pLKlenjtJAdg1Q3K6/UcoZfPaRJ7Qe4fcOarIXCkEsFPcB5JGApOJxEDAkwluKS7pwKSBSYZjgczJEkSpaMnMn9TrxXqUVtpXBe5XCyS4BYFnGVAF9sEdpOMkk3yc8W8bbjwNOqhRVa1GTxb8MIDCZzBnAkcZzpsKri21iOCLSZn5HwZH+QzqT/AIcihBJKq0kU0UicqpapzywgR8fsyrbYCCuFgAk4yZMgR5hvnzo4Ki3O97FKVBCo9wkSwEYBtPLZwRzzGYk5MWT0v6Mqbh6qVXdLaZdagLdrASocFScqScd3bjgzA7TdBFJISoMrDAHxN0RkAEgcZMjjS3UevvWtvj3Jk1FEFzx3xjtU2gRxjjGhMUoSkjWvRfpna0KgomqGqWoVBLhpNzugJCqykrmmFkBCW5hdTpjGsB/C/cVNvu6UWJSyKhLk/WiuXAmz6aQE/lEzJUnW+0qoYSMjXRB2jyM8dMquzvWbb/1vT3Qq0dzRFiFgF5e5ZtYRIBBwRkhsHyNaTrEPW+wqUK7GoKaI9d7QSEV+z3Sw4BA4liJZX+QCsl1sc0rEup9USpt3pCiEUjDKpBUKSwIJmB9UnMicTOmTemVrq1T37VqIFFzE8XYIHaqC8R9QBJ8AjUYd0CL7wQQbi9xYKSJW1VEqBb+xc8iR1t0MEl39sIFUJEwbsnI4jE4JvySdc6kyLHlTpJoNUoqytUuMsjVFDgufqzbwDjuzBgcab1ulZapTKMCsASSCotYmfkYPHgicnTTfbxWVQxZSoCkEOEC2jJAJNxXBz54A07WkNzUASooVbrVAtlD23cZXEDx2yB5DbfIBW6oKKuBUTAICMqocT2qsgPzJjJxHIBZbbqtWrAqllpgAQFNxRgxA7QTBIjjkmSYGvdv01FS9yz5a60sYiBFnkTkmJHkgEaWqXOkuVphxbTRSZyZWo1OR3duCDyD+mlsB2GYIvuYguxflkMC0fSCO4ATbjPMajxu0rVaarSUy0IRINrEKLmXOM5GMYiNOqNdStSizi9e292i1sEkNkMJBBnuOZ8QzeuzVVFMKAV4EyCsE92Yk4EczAwdPg1xY/EmojOvdUZrFUBpgJEQBJNwJEADJk+fnTGurgw5gcwQBz+YjH9zqcrbd27BSZmQm4z9LGBghoHBiM4PMDTWttD7QqsKYX8/FyQeCOc4giZmcai0e9HFlUVFtbfuRLsoNoZisCY/qH2+3PP21xQ295Ud0SJIE4kDH3iceYHzqdoenHqgt8jCyJ/WOeRA5yDx5R6etNKsvTZx9JC2ffBBFpGIMeDPwdVqREoSckmthE9LCUxUBByV+13OVI7YS1o7vqGedGz6eXb3EYdzWkXFclqYgwfplhGcnHInUxS2VP3Lb5n+aykC0JKBZBXyWyOIhRGo3coiuShwCVtmRgMMT8AkA550tZt+G22Y+6V0kBg4dlCBcqJV3BYYK4+BMk5bOcPX2aLNUtTqmk1rWk3Z7ZJjC9zEIsSw+o5iIpb1fYdGlVI/lrDlSRcWGItk2iWmCymCBIbUunV1ph1vUN3BVIBJUMA3IMC8EGDkk/bRvy2S1juoq/VElvaKCrSV6dwOSGfD2yAwtyFiGNsyCPuNJDeBxUDoFqMYCIvClTcxBaIyIyBLY4McbPYtUQViGChRYx7gVVrSGtFwki3PmSJ5WPqKy0wqqxLAkkAfmOIiYggCeMHRTs0Tgo7KlftfqOKtVmqOiALfF0lRcVBg2r2g23CAPJ+dO6e/q009u0m0kOgtlj2kCV7ioKgG0gBTH5tMejUy1Rg7lVVWLsIMBATx+YXKBAgn5zOvenq6lWVjTZ4UvVELOO25hjkH+3EaKa3FcZbeW4xYMrXSIDRcBAk5BEARMSOMfGpqrtg1XIBRFRqyOtRWuckWmFNR2gzIzkmcTqM3CPeKtRlJdiDJUnIySqybSJggfEeNFXqjmIclbeDdAPbOD+aVBzIkY41S9SZJt1FnS7QNTNpJa6AqgW+ZKljdAET2/EnjXG7sqUEBISorMr8gkcgt4gQRjic8zp8nqVv4dEKofbdmptZlJskBgQcgZBnhAMYE906vSR794qvEGm1M05Lo3uKrsptBN4Bx4MlbZIkRKTq3/ACQXpnZ1BXNIU+QGZTH8xVamxQTiSJXJzJBgE6+mOi1Saa3GTaJNpWTA/Kcr+njWbehOhbOstS0e41OqWU2MgQEkqabSblIXGfpgEZJbSdihnXRFHlZ526JPUL6p9PneUgiv7ZB5iZU/UpHkRmPkDU1o1ZzmYt+FdUVNxUaqrAqDTtRQWaDcCsQoLZi4gzwIk1Cv6L3O2rqGT3SxCIw7VLlbv3AAtklfzYEC7fdIvtwdQ4InSjAKvpirW3y7YkiJcEo6hFAgMYBAcuHhGawgLM8a433p+kr1TtP/AFhwylhTuEItilgqm49yMbvpmYknG+PsgZHzg5/6caZ9M9OUtuDYIn6j/UcdxAhZMeAPOnpXA6Pn3re5dqbohZIYmVZ5lSwtaFKywIyDFxW6GFuq51Xdmr3NTVGpKKZgEQUJOQfpIJiPsNfTW59JUKzOxTL/AFZIu5+oDmCZE8GPgRjf4r9NTb9RhBYq0KLkKPh6o/8AtWP0A0lFIaRW+i+n6m5/lUwWeJAFoEEjuW+1SIHzEWmSTbqxdU9Lbi7bVaNJlFaAO5jaSAwZmAmIBYkgcYHgbFR6TTWoWRFVj5Ajwo444UD+/wAmZuhsAFiPtH20OCZWOXhyUl2Pl5PcT+W5daQq+32nyCpZfiRCyOQCAfjUjS21A1EWpaqBSJFVmWopPaqz3SJLR5IPiDq19f8Aw+qGvWC7IFVnvWKQCFrg4eYclFKmZIbJADAaq9D0bWO1NdqBK5le9S8FhagcXX3IQVgkWjwZ1zygezi6hNbvcjyivXBq1JpgheGgxACYt4A8ACR540ilSgQwYsqnuWLgzHOGY3YESO0SSP1Cy9NelWVK59lgBIae5c2gKMwzAgHmCTjE91ulkU0awwyM63YuVQA9QWk2gkkA2mQC05MLSzd5IbN/v9hntalqu1OFVjAUHNp4UkZ+MwOPnRV6eSrvhjhiRGSJGIAHngDkkSYOpnY+kKrbarVRHItlan0mRaSCt5FoCtDckx4K6R3m0/hKp216s8Sy2BlAiRJkktbAwAAP6gZ0OLW5nDOpvTQns+l0VULUi5ZlgTgFQe/IUmnaQFGYLTxrj2FKq2YVyJFpZlB7W5tKwIM4PdiBlHfVSVlSS1qyGR5sPAkggqMtMkRPJ03rsjU1Cl7gTI8QQM8cli3ngRHkig3yE88Mey8v1+o43e5CqIqE0+ywEQpaFDMykiBAntuHPg586jVXDoqhCACLhDEAQSAASJ5McnxOoqkxLKMGJtDHEt/YA+ZJjGpPonRvcqxUwtl2eXaEYot0BWzFxgc5nIeghZ1Vs43GzYIqxmSLQR4QNeGWVi08Ang/GXFHfU6e2Ap/7S4NfE9vt2FSSSB2ktlcePqGlOn9DqVKtRBUPuUJiCSLRhgpLAWwTIOQFiJNuo6lRZWLPTNQKI5YWExaxxjgiDjMHxp1Q3kU+eQ2nUqalC5UqpkqVUhhycAQcfPzwYnU/wBR6bt9xRJ2lJ1rKfcZSywUwCFVmlbXk5lhgTkAI9Ip7Q11FQCg9/8AMkzSQrJDM1ylO4EQpHAyBK60L0x6Ffab4GmxFI/zGJJIMkfyiowWUxFTGLhbMMKUfIxyZ2vi5Mp3fS6209uq3ZJBUwMsACbeZtJIuGvOn0qtXcKXDEFg4psHIe0reFu5Ngz4gQSBr6E6v6Qp7ilVpu9QrWcVCJHaQABbiQAVBj9uMaZ9C9EbfZiqq01Puk3SJBXPbBkAZjEAwMY1WgxfVKvU89Delf4IBmvDOpNRPclFqFySVRAtMAraBCiAoHk6u9NBzqP2tHjGNSaLA1qlRwyk5O2daNGjTJDRpHcF/wAgX/eJ/wCQ1E7s9Qj+X/Cf7xq/8tIB30qiofcEAXNV7yBz2IFn9FgftqRI1n9JusCrVCjaXG1m+uMi0RP2XShXrp87Ufp/+xqNfowbL2BrDfxmdam73ABym2UYjBFzR88VeNWrcdN6+0xXoL47SP8AmnOqtvvw/wCqV67e4abVTFSoxZRINyiIAAODkDGMaTlfYIvmzUtjXDpRcZD00aR91B1PjWSdK9HdaoUqdJK6haahVzTMAcDKmY4/tqep9M64AJ3VD/hT/wDGNPX6Mm/Qv0aa7zZioIIkfGqzS2XV4E7jbf8ABP8AoBp5t9p1IfXX2x/8pv34Yf309T8mOxt1v0PQ3KurqQajIzMvJKQPMiSoCkxxHwNM+u/h9R3SFCXpK31LTIAP3iMEd3GDcSQxiLhtqdT/ANoyH/wqR/qx0uaY1VItTfmZ96m6JXZKW22zVBagYG6LyhWAamYgwSCpuBMSQRr0/hnRqU6fuBveSYqNZzMglE/l2loaAM8Hk6v/ALY0jUQk6KQ1NrgxbdfhrXAeVZ3tKoVJgi0Sjs1W5kKixcAXZMAia16v9IfwFWnORVDkA+GQxiPDBgQPGdfSPsCNZX+NGyP/AKs3/wAUHA/918/pqdNFeI5bMpvpX8O23u095a7Le9RQowFgspLZ7gbKeMcEfcab0f0PTVaBNOmHpvexsUMYRlVLgeBI8kYgQIAivwlrA7Fk8puKgP8AvEOI/ZxrTtvSAGmkhOcuCEo+naVNiy01DNEmOIW0AfAAnAjlvkyxpeituigGmHIDLLgHtaoKkHEEhgpDEXdoJJOdW4rrxknVURbKw3p+gal7UlvuuLAQSe3mOfoXBx2jUtQ2oOpA0Rr1UA40A23ycLQAEa5bag6X0aBHCUgNd6NGgA0aNGgA1nH4n+qtxs9xtxt69lyOXQojLgqFLSLs9www4xpv6x/FStQr1KO0Si1mDUa5hPkYtAjjk5n41lnWuoVdzUavuqtzEybcD7KD4UDED+8ydc2TKntEhssm29d753q1P4sglgrFUS0AAEKqkGIu+5zmdaN+GP8AE1aLbivuKtRXYhEaCMGC0kXZPgGPtrGuk0i1NlMKCZX9IXn/AF/fVt9M+vtzsafshadRASVDT2zyAQeJzka545dM7k3Qr3tmw9T69t9tb/EV6VG7C+46rMcxJGobdestlT3gVt1RB9o3d4gG5SATwCQSQJmNZV+IH4jDe7alSZVV0re41uQe1lVRJkk3knA4GqfsWDCoWRVAAYLAE/VyPuQNbS6ja4np4OmU0m73PpDpfrjZbmqaNHcI7jgZF3/hJADftOp3WVfgdTpMleoSpr3gEeVSMQPgmc61XXRjk5RtmHU4448jhG9vMNGjTTc7uov0UWf/AHkH+p1ZzjvRqv7rrm7X6dizf+bTGoat6x6gCY6ewA8kk4/YalySFZedEazl/XXUfGxaJ/oqf2/7Gkn9bdUP07Mgnj+VU/58fvqfEQtSNL1l34tboHdbWnI7UcsD5vemB5x/s2z9v10hW9VdZyf4d154otj+8nH/AHOqt1heo7mo1WtRqMxSwfyyAIiMRxzJzkn5gJzTKjJWWH8IHATdoPG4u/ZkUY+0qR+2tcoHtGvn/oOx6jtaz1aVJ1LoqsDTJHbwR/c/8R1b9r6i614oyP8AFRP/AFGjxEuzFKSvY1XRrN09QdanO3p//Lb/AJPp5S671eM7Wn/Y/wCXfp+J6MWovmjVQo9V6oSZ21HnwxH9pMf/AM1K7Le7w/7Tb01z4qeP7HP/AHOqUrHZNaNJ0WYjuAU/AM/8hpTVDDRGjRoANcVqQZSp4IgwSP8AMZ13qN6z6j2+0Wa9RVJ4Xlm/8KjuP9tJtJbgI0PR2ySLdrQECB/LXj+2sb/GMbZOoIlFVWymDVVAALpJUEDF1uT5gr9tWX1X+L5tKbQFCcXuJf8A3FGAfuZ/TWVVdpk1K08zDGWYnyxOSSefnXLkyRaqJDZIdMa5LiYLMSv6Qo/zzpztfSu531RhRpMyrg5UATME3HE/YHTbp3coDiC0/tkxqd6D6lrdOqlxDAiCDw6zwT4Pwf8AXXLa1b8GuHM8MtSW5XvUfpKv00Ka9EJeCEYNdJHIkcH7R+kxhl0tAlxbJxf8CbhB+w86sP4n/iKOpGglKm6LSliGIJaocYt/KAMHBM8CNV3pdyqwPcxywHxHH6+dXlSXDPbxOUknJUx3s+lPWrKm2RjUOVCk/uZOAP386138PvSfUdmzGrVp+25BZGuc48hpFp/uPtqrfhN1Wim/gkD3KZRSf6pBj9SJ/cR51t+temgmtV7mfXdXkS8KlVd1YaNGjXaeMGuK1QKJMx9gT/kATrvXFVSVIHMGNACe03i1FDoZVhIJBEgiZEgGIOlp1DU+ilTlEqBUQJczdtq222wRE5u57jjGWzdDqKntKaZg3KxJuJU0zSnBIVYKkAyQqZy2gCxTpvR6jTZyitLCRwfykBgDEGCQDHGkdjsWSq7mIbIEhoMmSGtDAHGCSMYgDLCv0OoLyjLLiqDczC29iylCBKzhWiOAQZXIBNvUABPxpGnv1NJKhkBwpAPPcAQIEyc8CdRtbpLYKpSAtcFCxIuYIFckrkgKV44bGnVbZNbQKWk0WkgkwRYyEBoMEXTxmIxMgAd7fdq4JU8G0gggg4MEGCDBBz4IPnXO23odqigEe29hmMmxHlc8Q4H6g6i990ipUV7SgNRrp/oIRVQqYzBWTgHODjTjadOda7VWKkP4/oNqDtNoJutzPwseRoAlNGjRoANGjRoANGjRoANQHrX2U2Vd6qqewxgSakQkebroA1P6hfUPRaVcB9yR7NEFwp4DQwLt4MKSACIyZnETNWqEzD+k9Nr7gkIrVqvwOF/fgfqdP+q/h5udoq7jclGX4VibWPFwIGPuPOrTtfxH220K09pth/DibjdDH/EBn/6j/bUp689R0dx0g1KLgiq6KPkEG4gjwQFOuPw4qDbe6B43FWzHtuzFQwEksxk/9Nc7zc1H7AyMfMhhb+o4/vp10yuye3al7+52J/U3IH6TE/bVi9J/hludyzmrNBCe5iBc5zNoGIng5H+uueMXN7Hp9C4RxynNJeT7+/kUBlVD2n3KpwMcH7aU2tI0ycywYXEHyfGtd63+E212u2r16Ze+lTNRWLn8ikuCvGQMfc6yKi2KjT+ef2zqskXBUzvwTWbeP7khuOnhu+kQCeR4J/66sXpj8U99tiKVS3cKDASoW9z4AVxJ5+Q2rd0/8GKT7VC9Wqlci5mUgrJ8WnwP1GqB1z05uNhurKiGp7VtVaiqbSA0hic2zBUzwV8jOqUMmLctZcHUf4+fn9mfQXSeoGvSDtSqUSeUqRI/4SQR+/8AbT3TTpPUV3FGnVSbXUHIgj5BHgg40716KPnJcho0aNMQaj930q+oHDlYIOAJkAgQeQMmRwftJmQ0aAIqj6fVR9dRu67uM+QcgiDxH6fprql0MAMDUdrqZpm604+eOf8AIyZnESejQBEt6eBEGpUItt5GOcrjDZ+ocDA16eggEEVKgOJzyA1zCAI7hK8YuJEHOpXRoAT29GxFUEm0ASeTAiT99KaNGgA0aNGgA0aNGgA0aNGgA026jsxWo1KbCQ6MpHzII050aAPlept39i92a4C0gxhhEiI8Z1oXpX0fW3nTNraVClnqPdOSwwTA8DEDmTxAmY9U/g8243DPQrinRqvfUpkGQSZYowPBMmCMEmDEAaH0npq7eilJPpQQNZPGpKma5JKSMb6T6I3FUu6wr7aqZ5ksjAkIIzgSPnHzrbKJNonmMx868p0FUsQACxlvuYAk/sBpTRixLGtjFKio/ip1L2el1v6qsUlHzecgfewMf21gFFTS7jmHViPiDMR5419N9c9P0t4qrWW5VYMB9x/3/aRwSDTtl+FO3G83HuU7tuyhqayYBYEMJmZBEj4uGsc2OcpJo9jo+pw4sTUrvn+FRfKG5Q0lcMLCoIacQQIM69KIzBsEwRM+DE/rkab7Dpa09ulE5CADEj6SCCI4yAcca5boNEsWtyecn5n5/wC411nkvnYX2606ShFKqBMCRjPA+wmI8YGlG3SCZZRb9UkY/X401/8AQdK5mt+qPJxGcfGdKnplOWJWb8sDMHjx94H9tAhYV1mLhP6jzIH+YP8AbXjbpBEsomYkjMcx+mmbenqB5pzxyWPBkHJ505/9HpjHBJ5P5jJkTBzkTx4jQApT3KsAVZSDwQQQdKA6j16BQEfyxgyMnmI8n4xp7SpBVCqIAAAH2HGgDvRo0aADRo0aADRo0aADRo0aADRo0aADRo0aAP/Z"/>
          <p:cNvSpPr>
            <a:spLocks noChangeAspect="1" noChangeArrowheads="1"/>
          </p:cNvSpPr>
          <p:nvPr/>
        </p:nvSpPr>
        <p:spPr bwMode="auto">
          <a:xfrm>
            <a:off x="155575" y="-1790700"/>
            <a:ext cx="37433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21510" name="Picture 6" descr="http://texastreeplanting.tamu.edu/treepictures/oak_texas_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905000"/>
            <a:ext cx="4733925" cy="47339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" y="1676400"/>
            <a:ext cx="32819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 smtClean="0"/>
              <a:t>Red oak (</a:t>
            </a:r>
            <a:r>
              <a:rPr lang="en-CA" sz="2400" b="1" i="1" dirty="0" err="1" smtClean="0"/>
              <a:t>Quercus</a:t>
            </a:r>
            <a:r>
              <a:rPr lang="en-CA" sz="2400" b="1" i="1" dirty="0" smtClean="0"/>
              <a:t> </a:t>
            </a:r>
            <a:r>
              <a:rPr lang="en-CA" sz="2400" b="1" i="1" dirty="0" err="1" smtClean="0"/>
              <a:t>rubra</a:t>
            </a:r>
            <a:r>
              <a:rPr lang="en-CA" sz="2400" b="1" dirty="0" smtClean="0"/>
              <a:t>)</a:t>
            </a:r>
          </a:p>
          <a:p>
            <a:r>
              <a:rPr lang="en-CA" sz="2400" dirty="0" smtClean="0"/>
              <a:t>Max. height: 30m</a:t>
            </a:r>
            <a:endParaRPr lang="en-CA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277</Words>
  <Application>Microsoft Office PowerPoint</Application>
  <PresentationFormat>On-screen Show (4:3)</PresentationFormat>
  <Paragraphs>73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Roses</vt:lpstr>
      <vt:lpstr>Fruiting shrubs</vt:lpstr>
      <vt:lpstr>Fruiting shrubs</vt:lpstr>
      <vt:lpstr>Fruiting shrubs</vt:lpstr>
      <vt:lpstr>Shrubs</vt:lpstr>
      <vt:lpstr>Shrubs</vt:lpstr>
      <vt:lpstr>Deciduous trees</vt:lpstr>
      <vt:lpstr>Deciduous trees</vt:lpstr>
      <vt:lpstr>Evergreens</vt:lpstr>
      <vt:lpstr>Evergreens</vt:lpstr>
      <vt:lpstr>Evergreens</vt:lpstr>
      <vt:lpstr>Perennials</vt:lpstr>
      <vt:lpstr>Perennials</vt:lpstr>
      <vt:lpstr>Grasses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Roses</dc:title>
  <dc:creator>Chuck</dc:creator>
  <cp:lastModifiedBy>Chuck</cp:lastModifiedBy>
  <cp:revision>47</cp:revision>
  <dcterms:created xsi:type="dcterms:W3CDTF">2006-08-16T00:00:00Z</dcterms:created>
  <dcterms:modified xsi:type="dcterms:W3CDTF">2013-09-18T13:00:36Z</dcterms:modified>
</cp:coreProperties>
</file>